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3"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4660"/>
  </p:normalViewPr>
  <p:slideViewPr>
    <p:cSldViewPr snapToGrid="0">
      <p:cViewPr varScale="1">
        <p:scale>
          <a:sx n="61" d="100"/>
          <a:sy n="61" d="100"/>
        </p:scale>
        <p:origin x="43" y="3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E64B1-F2A3-4548-B74A-E886C725611B}" type="datetimeFigureOut">
              <a:rPr lang="en-US" smtClean="0"/>
              <a:t>4/27/2016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D342D-DCFA-413B-BA50-A449C5CC5BA0}" type="slidenum">
              <a:rPr lang="en-US" smtClean="0"/>
              <a:t>‹#›</a:t>
            </a:fld>
            <a:endParaRPr lang="en-US"/>
          </a:p>
        </p:txBody>
      </p:sp>
    </p:spTree>
    <p:extLst>
      <p:ext uri="{BB962C8B-B14F-4D97-AF65-F5344CB8AC3E}">
        <p14:creationId xmlns:p14="http://schemas.microsoft.com/office/powerpoint/2010/main" val="212966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036CC3-032F-4AC9-A874-5C5EC4D601D8}" type="datetime1">
              <a:rPr lang="en-US" smtClean="0"/>
              <a:t>4/27/2016</a:t>
            </a:fld>
            <a:endParaRPr lang="en-US"/>
          </a:p>
        </p:txBody>
      </p:sp>
      <p:sp>
        <p:nvSpPr>
          <p:cNvPr id="5" name="Footer Placeholder 4"/>
          <p:cNvSpPr>
            <a:spLocks noGrp="1"/>
          </p:cNvSpPr>
          <p:nvPr>
            <p:ph type="ftr" sz="quarter" idx="11"/>
          </p:nvPr>
        </p:nvSpPr>
        <p:spPr/>
        <p:txBody>
          <a:bodyPr/>
          <a:lstStyle/>
          <a:p>
            <a:r>
              <a:rPr lang="en-US" smtClean="0"/>
              <a:t>Sanghavi: Apr 27, 2016</a:t>
            </a:r>
            <a:endParaRPr lang="en-US"/>
          </a:p>
        </p:txBody>
      </p:sp>
      <p:sp>
        <p:nvSpPr>
          <p:cNvPr id="6" name="Slide Number Placeholder 5"/>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180911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93A0D-C231-4F2B-81F4-1A4D63674474}" type="datetime1">
              <a:rPr lang="en-US" smtClean="0"/>
              <a:t>4/27/2016</a:t>
            </a:fld>
            <a:endParaRPr lang="en-US"/>
          </a:p>
        </p:txBody>
      </p:sp>
      <p:sp>
        <p:nvSpPr>
          <p:cNvPr id="6" name="Footer Placeholder 5"/>
          <p:cNvSpPr>
            <a:spLocks noGrp="1"/>
          </p:cNvSpPr>
          <p:nvPr>
            <p:ph type="ftr" sz="quarter" idx="11"/>
          </p:nvPr>
        </p:nvSpPr>
        <p:spPr/>
        <p:txBody>
          <a:bodyPr/>
          <a:lstStyle/>
          <a:p>
            <a:r>
              <a:rPr lang="en-US" smtClean="0"/>
              <a:t>Sanghavi: Apr 27, 2016</a:t>
            </a:r>
            <a:endParaRPr lang="en-US"/>
          </a:p>
        </p:txBody>
      </p:sp>
      <p:sp>
        <p:nvSpPr>
          <p:cNvPr id="7" name="Slide Number Placeholder 6"/>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374250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9C1E6-C22D-4042-A0C1-20CA307E63F2}" type="datetime1">
              <a:rPr lang="en-US" smtClean="0"/>
              <a:t>4/27/2016</a:t>
            </a:fld>
            <a:endParaRPr lang="en-US"/>
          </a:p>
        </p:txBody>
      </p:sp>
      <p:sp>
        <p:nvSpPr>
          <p:cNvPr id="5" name="Footer Placeholder 4"/>
          <p:cNvSpPr>
            <a:spLocks noGrp="1"/>
          </p:cNvSpPr>
          <p:nvPr>
            <p:ph type="ftr" sz="quarter" idx="11"/>
          </p:nvPr>
        </p:nvSpPr>
        <p:spPr/>
        <p:txBody>
          <a:bodyPr/>
          <a:lstStyle/>
          <a:p>
            <a:r>
              <a:rPr lang="en-US" smtClean="0"/>
              <a:t>Sanghavi: Apr 27, 2016</a:t>
            </a:r>
            <a:endParaRPr lang="en-US"/>
          </a:p>
        </p:txBody>
      </p:sp>
      <p:sp>
        <p:nvSpPr>
          <p:cNvPr id="6" name="Slide Number Placeholder 5"/>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296854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C735D5-5071-4791-93EC-FAD0390D1D56}" type="datetime1">
              <a:rPr lang="en-US" smtClean="0"/>
              <a:t>4/27/2016</a:t>
            </a:fld>
            <a:endParaRPr lang="en-US"/>
          </a:p>
        </p:txBody>
      </p:sp>
      <p:sp>
        <p:nvSpPr>
          <p:cNvPr id="5" name="Footer Placeholder 4"/>
          <p:cNvSpPr>
            <a:spLocks noGrp="1"/>
          </p:cNvSpPr>
          <p:nvPr>
            <p:ph type="ftr" sz="quarter" idx="11"/>
          </p:nvPr>
        </p:nvSpPr>
        <p:spPr/>
        <p:txBody>
          <a:bodyPr/>
          <a:lstStyle/>
          <a:p>
            <a:r>
              <a:rPr lang="en-US" smtClean="0"/>
              <a:t>Sanghavi: Apr 27, 2016</a:t>
            </a:r>
            <a:endParaRPr lang="en-US"/>
          </a:p>
        </p:txBody>
      </p:sp>
      <p:sp>
        <p:nvSpPr>
          <p:cNvPr id="6" name="Slide Number Placeholder 5"/>
          <p:cNvSpPr>
            <a:spLocks noGrp="1"/>
          </p:cNvSpPr>
          <p:nvPr>
            <p:ph type="sldNum" sz="quarter" idx="12"/>
          </p:nvPr>
        </p:nvSpPr>
        <p:spPr/>
        <p:txBody>
          <a:bodyPr/>
          <a:lstStyle/>
          <a:p>
            <a:fld id="{58460158-4FF3-46E5-A68A-5D3CF0A8643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2631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15144-C43D-4770-ACFE-7E4E6390EBFE}" type="datetime1">
              <a:rPr lang="en-US" smtClean="0"/>
              <a:t>4/27/2016</a:t>
            </a:fld>
            <a:endParaRPr lang="en-US"/>
          </a:p>
        </p:txBody>
      </p:sp>
      <p:sp>
        <p:nvSpPr>
          <p:cNvPr id="5" name="Footer Placeholder 4"/>
          <p:cNvSpPr>
            <a:spLocks noGrp="1"/>
          </p:cNvSpPr>
          <p:nvPr>
            <p:ph type="ftr" sz="quarter" idx="11"/>
          </p:nvPr>
        </p:nvSpPr>
        <p:spPr/>
        <p:txBody>
          <a:bodyPr/>
          <a:lstStyle/>
          <a:p>
            <a:r>
              <a:rPr lang="en-US" smtClean="0"/>
              <a:t>Sanghavi: Apr 27, 2016</a:t>
            </a:r>
            <a:endParaRPr lang="en-US"/>
          </a:p>
        </p:txBody>
      </p:sp>
      <p:sp>
        <p:nvSpPr>
          <p:cNvPr id="6" name="Slide Number Placeholder 5"/>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3637095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D9BA5D-7862-41A0-BFFA-ED22EF298463}" type="datetime1">
              <a:rPr lang="en-US" smtClean="0"/>
              <a:t>4/27/2016</a:t>
            </a:fld>
            <a:endParaRPr lang="en-US"/>
          </a:p>
        </p:txBody>
      </p:sp>
      <p:sp>
        <p:nvSpPr>
          <p:cNvPr id="4" name="Footer Placeholder 4"/>
          <p:cNvSpPr>
            <a:spLocks noGrp="1"/>
          </p:cNvSpPr>
          <p:nvPr>
            <p:ph type="ftr" sz="quarter" idx="11"/>
          </p:nvPr>
        </p:nvSpPr>
        <p:spPr/>
        <p:txBody>
          <a:bodyPr/>
          <a:lstStyle/>
          <a:p>
            <a:r>
              <a:rPr lang="en-US" smtClean="0"/>
              <a:t>Sanghavi: Apr 27, 2016</a:t>
            </a:r>
            <a:endParaRPr lang="en-US"/>
          </a:p>
        </p:txBody>
      </p:sp>
      <p:sp>
        <p:nvSpPr>
          <p:cNvPr id="6" name="Slide Number Placeholder 5"/>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2434496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BC5E9EA-7D9B-4C86-BBDE-295CEFFC549E}" type="datetime1">
              <a:rPr lang="en-US" smtClean="0"/>
              <a:t>4/27/2016</a:t>
            </a:fld>
            <a:endParaRPr lang="en-US"/>
          </a:p>
        </p:txBody>
      </p:sp>
      <p:sp>
        <p:nvSpPr>
          <p:cNvPr id="4" name="Footer Placeholder 4"/>
          <p:cNvSpPr>
            <a:spLocks noGrp="1"/>
          </p:cNvSpPr>
          <p:nvPr>
            <p:ph type="ftr" sz="quarter" idx="11"/>
          </p:nvPr>
        </p:nvSpPr>
        <p:spPr/>
        <p:txBody>
          <a:bodyPr/>
          <a:lstStyle/>
          <a:p>
            <a:r>
              <a:rPr lang="en-US" smtClean="0"/>
              <a:t>Sanghavi: Apr 27, 2016</a:t>
            </a:r>
            <a:endParaRPr lang="en-US"/>
          </a:p>
        </p:txBody>
      </p:sp>
      <p:sp>
        <p:nvSpPr>
          <p:cNvPr id="6" name="Slide Number Placeholder 5"/>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3671076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359CE1-595C-4B9F-A8DC-1FD97D89AB6C}" type="datetime1">
              <a:rPr lang="en-US" smtClean="0"/>
              <a:t>4/27/2016</a:t>
            </a:fld>
            <a:endParaRPr lang="en-US"/>
          </a:p>
        </p:txBody>
      </p:sp>
      <p:sp>
        <p:nvSpPr>
          <p:cNvPr id="5" name="Footer Placeholder 4"/>
          <p:cNvSpPr>
            <a:spLocks noGrp="1"/>
          </p:cNvSpPr>
          <p:nvPr>
            <p:ph type="ftr" sz="quarter" idx="11"/>
          </p:nvPr>
        </p:nvSpPr>
        <p:spPr/>
        <p:txBody>
          <a:bodyPr/>
          <a:lstStyle/>
          <a:p>
            <a:r>
              <a:rPr lang="en-US" smtClean="0"/>
              <a:t>Sanghavi: Apr 27, 2016</a:t>
            </a:r>
            <a:endParaRPr lang="en-US"/>
          </a:p>
        </p:txBody>
      </p:sp>
      <p:sp>
        <p:nvSpPr>
          <p:cNvPr id="6" name="Slide Number Placeholder 5"/>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504673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263DE0-8E1B-4E53-A2EC-E8E8AACF1F13}" type="datetime1">
              <a:rPr lang="en-US" smtClean="0"/>
              <a:t>4/27/2016</a:t>
            </a:fld>
            <a:endParaRPr lang="en-US"/>
          </a:p>
        </p:txBody>
      </p:sp>
      <p:sp>
        <p:nvSpPr>
          <p:cNvPr id="5" name="Footer Placeholder 4"/>
          <p:cNvSpPr>
            <a:spLocks noGrp="1"/>
          </p:cNvSpPr>
          <p:nvPr>
            <p:ph type="ftr" sz="quarter" idx="11"/>
          </p:nvPr>
        </p:nvSpPr>
        <p:spPr/>
        <p:txBody>
          <a:bodyPr/>
          <a:lstStyle/>
          <a:p>
            <a:r>
              <a:rPr lang="en-US" smtClean="0"/>
              <a:t>Sanghavi: Apr 27, 2016</a:t>
            </a:r>
            <a:endParaRPr lang="en-US"/>
          </a:p>
        </p:txBody>
      </p:sp>
      <p:sp>
        <p:nvSpPr>
          <p:cNvPr id="6" name="Slide Number Placeholder 5"/>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366218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E0E5367-C393-49CF-B9C0-4CCF7C3C57B9}" type="datetime1">
              <a:rPr lang="en-US" smtClean="0"/>
              <a:t>4/27/2016</a:t>
            </a:fld>
            <a:endParaRPr lang="en-US"/>
          </a:p>
        </p:txBody>
      </p:sp>
      <p:sp>
        <p:nvSpPr>
          <p:cNvPr id="5" name="Footer Placeholder 4"/>
          <p:cNvSpPr>
            <a:spLocks noGrp="1"/>
          </p:cNvSpPr>
          <p:nvPr>
            <p:ph type="ftr" sz="quarter" idx="11"/>
          </p:nvPr>
        </p:nvSpPr>
        <p:spPr/>
        <p:txBody>
          <a:bodyPr/>
          <a:lstStyle/>
          <a:p>
            <a:r>
              <a:rPr lang="en-US" smtClean="0"/>
              <a:t>Sanghavi: Apr 27, 2016</a:t>
            </a:r>
            <a:endParaRPr lang="en-US"/>
          </a:p>
        </p:txBody>
      </p:sp>
      <p:sp>
        <p:nvSpPr>
          <p:cNvPr id="6" name="Slide Number Placeholder 5"/>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48430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36F7D4-5EC4-4F74-BE12-DCBC6B6059A4}" type="datetime1">
              <a:rPr lang="en-US" smtClean="0"/>
              <a:t>4/27/2016</a:t>
            </a:fld>
            <a:endParaRPr lang="en-US"/>
          </a:p>
        </p:txBody>
      </p:sp>
      <p:sp>
        <p:nvSpPr>
          <p:cNvPr id="5" name="Footer Placeholder 4"/>
          <p:cNvSpPr>
            <a:spLocks noGrp="1"/>
          </p:cNvSpPr>
          <p:nvPr>
            <p:ph type="ftr" sz="quarter" idx="11"/>
          </p:nvPr>
        </p:nvSpPr>
        <p:spPr/>
        <p:txBody>
          <a:bodyPr/>
          <a:lstStyle/>
          <a:p>
            <a:r>
              <a:rPr lang="en-US" smtClean="0"/>
              <a:t>Sanghavi: Apr 27, 2016</a:t>
            </a:r>
            <a:endParaRPr lang="en-US"/>
          </a:p>
        </p:txBody>
      </p:sp>
      <p:sp>
        <p:nvSpPr>
          <p:cNvPr id="6" name="Slide Number Placeholder 5"/>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117278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9F491D-07B3-4E32-8E71-EC223EE7CEB6}" type="datetime1">
              <a:rPr lang="en-US" smtClean="0"/>
              <a:t>4/27/2016</a:t>
            </a:fld>
            <a:endParaRPr lang="en-US"/>
          </a:p>
        </p:txBody>
      </p:sp>
      <p:sp>
        <p:nvSpPr>
          <p:cNvPr id="6" name="Footer Placeholder 5"/>
          <p:cNvSpPr>
            <a:spLocks noGrp="1"/>
          </p:cNvSpPr>
          <p:nvPr>
            <p:ph type="ftr" sz="quarter" idx="11"/>
          </p:nvPr>
        </p:nvSpPr>
        <p:spPr/>
        <p:txBody>
          <a:bodyPr/>
          <a:lstStyle/>
          <a:p>
            <a:r>
              <a:rPr lang="en-US" smtClean="0"/>
              <a:t>Sanghavi: Apr 27, 2016</a:t>
            </a:r>
            <a:endParaRPr lang="en-US"/>
          </a:p>
        </p:txBody>
      </p:sp>
      <p:sp>
        <p:nvSpPr>
          <p:cNvPr id="7" name="Slide Number Placeholder 6"/>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326420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A336B1-6C3C-4E48-BB5C-4250E12D32EA}" type="datetime1">
              <a:rPr lang="en-US" smtClean="0"/>
              <a:t>4/27/2016</a:t>
            </a:fld>
            <a:endParaRPr lang="en-US"/>
          </a:p>
        </p:txBody>
      </p:sp>
      <p:sp>
        <p:nvSpPr>
          <p:cNvPr id="8" name="Footer Placeholder 7"/>
          <p:cNvSpPr>
            <a:spLocks noGrp="1"/>
          </p:cNvSpPr>
          <p:nvPr>
            <p:ph type="ftr" sz="quarter" idx="11"/>
          </p:nvPr>
        </p:nvSpPr>
        <p:spPr/>
        <p:txBody>
          <a:bodyPr/>
          <a:lstStyle/>
          <a:p>
            <a:r>
              <a:rPr lang="en-US" smtClean="0"/>
              <a:t>Sanghavi: Apr 27, 2016</a:t>
            </a:r>
            <a:endParaRPr lang="en-US"/>
          </a:p>
        </p:txBody>
      </p:sp>
      <p:sp>
        <p:nvSpPr>
          <p:cNvPr id="9" name="Slide Number Placeholder 8"/>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367868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B5AED08-CDAA-4748-9371-62AEA5B91352}" type="datetime1">
              <a:rPr lang="en-US" smtClean="0"/>
              <a:t>4/27/2016</a:t>
            </a:fld>
            <a:endParaRPr lang="en-US"/>
          </a:p>
        </p:txBody>
      </p:sp>
      <p:sp>
        <p:nvSpPr>
          <p:cNvPr id="5" name="Footer Placeholder 3"/>
          <p:cNvSpPr>
            <a:spLocks noGrp="1"/>
          </p:cNvSpPr>
          <p:nvPr>
            <p:ph type="ftr" sz="quarter" idx="11"/>
          </p:nvPr>
        </p:nvSpPr>
        <p:spPr/>
        <p:txBody>
          <a:bodyPr/>
          <a:lstStyle/>
          <a:p>
            <a:r>
              <a:rPr lang="en-US" smtClean="0"/>
              <a:t>Sanghavi: Apr 27, 2016</a:t>
            </a:r>
            <a:endParaRPr lang="en-US"/>
          </a:p>
        </p:txBody>
      </p:sp>
      <p:sp>
        <p:nvSpPr>
          <p:cNvPr id="6" name="Slide Number Placeholder 4"/>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110319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F333121-2381-4C73-92E9-E052D4CBD890}" type="datetime1">
              <a:rPr lang="en-US" smtClean="0"/>
              <a:t>4/27/2016</a:t>
            </a:fld>
            <a:endParaRPr lang="en-US"/>
          </a:p>
        </p:txBody>
      </p:sp>
      <p:sp>
        <p:nvSpPr>
          <p:cNvPr id="5" name="Footer Placeholder 2"/>
          <p:cNvSpPr>
            <a:spLocks noGrp="1"/>
          </p:cNvSpPr>
          <p:nvPr>
            <p:ph type="ftr" sz="quarter" idx="11"/>
          </p:nvPr>
        </p:nvSpPr>
        <p:spPr/>
        <p:txBody>
          <a:bodyPr/>
          <a:lstStyle/>
          <a:p>
            <a:r>
              <a:rPr lang="en-US" smtClean="0"/>
              <a:t>Sanghavi: Apr 27, 2016</a:t>
            </a:r>
            <a:endParaRPr lang="en-US"/>
          </a:p>
        </p:txBody>
      </p:sp>
      <p:sp>
        <p:nvSpPr>
          <p:cNvPr id="6" name="Slide Number Placeholder 3"/>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1178054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F6CB43B-39A2-499C-ADA2-90FC03B331FD}" type="datetime1">
              <a:rPr lang="en-US" smtClean="0"/>
              <a:t>4/27/2016</a:t>
            </a:fld>
            <a:endParaRPr lang="en-US"/>
          </a:p>
        </p:txBody>
      </p:sp>
      <p:sp>
        <p:nvSpPr>
          <p:cNvPr id="5" name="Footer Placeholder 5"/>
          <p:cNvSpPr>
            <a:spLocks noGrp="1"/>
          </p:cNvSpPr>
          <p:nvPr>
            <p:ph type="ftr" sz="quarter" idx="11"/>
          </p:nvPr>
        </p:nvSpPr>
        <p:spPr/>
        <p:txBody>
          <a:bodyPr/>
          <a:lstStyle/>
          <a:p>
            <a:r>
              <a:rPr lang="en-US" smtClean="0"/>
              <a:t>Sanghavi: Apr 27, 2016</a:t>
            </a:r>
            <a:endParaRPr lang="en-US"/>
          </a:p>
        </p:txBody>
      </p:sp>
      <p:sp>
        <p:nvSpPr>
          <p:cNvPr id="6" name="Slide Number Placeholder 6"/>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309846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8ED7C-1C72-461B-AB22-0ED3A91CCC77}" type="datetime1">
              <a:rPr lang="en-US" smtClean="0"/>
              <a:t>4/27/2016</a:t>
            </a:fld>
            <a:endParaRPr lang="en-US"/>
          </a:p>
        </p:txBody>
      </p:sp>
      <p:sp>
        <p:nvSpPr>
          <p:cNvPr id="6" name="Footer Placeholder 5"/>
          <p:cNvSpPr>
            <a:spLocks noGrp="1"/>
          </p:cNvSpPr>
          <p:nvPr>
            <p:ph type="ftr" sz="quarter" idx="11"/>
          </p:nvPr>
        </p:nvSpPr>
        <p:spPr/>
        <p:txBody>
          <a:bodyPr/>
          <a:lstStyle/>
          <a:p>
            <a:r>
              <a:rPr lang="en-US" smtClean="0"/>
              <a:t>Sanghavi: Apr 27, 2016</a:t>
            </a:r>
            <a:endParaRPr lang="en-US"/>
          </a:p>
        </p:txBody>
      </p:sp>
      <p:sp>
        <p:nvSpPr>
          <p:cNvPr id="7" name="Slide Number Placeholder 6"/>
          <p:cNvSpPr>
            <a:spLocks noGrp="1"/>
          </p:cNvSpPr>
          <p:nvPr>
            <p:ph type="sldNum" sz="quarter" idx="12"/>
          </p:nvPr>
        </p:nvSpPr>
        <p:spPr/>
        <p:txBody>
          <a:bodyPr/>
          <a:lstStyle/>
          <a:p>
            <a:fld id="{58460158-4FF3-46E5-A68A-5D3CF0A86439}" type="slidenum">
              <a:rPr lang="en-US" smtClean="0"/>
              <a:t>‹#›</a:t>
            </a:fld>
            <a:endParaRPr lang="en-US"/>
          </a:p>
        </p:txBody>
      </p:sp>
    </p:spTree>
    <p:extLst>
      <p:ext uri="{BB962C8B-B14F-4D97-AF65-F5344CB8AC3E}">
        <p14:creationId xmlns:p14="http://schemas.microsoft.com/office/powerpoint/2010/main" val="343114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9E9F128-16A1-47EB-82BE-25D9334DB24D}" type="datetime1">
              <a:rPr lang="en-US" smtClean="0"/>
              <a:t>4/27/2016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Sanghavi: Apr 27, 2016</a:t>
            </a:r>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8460158-4FF3-46E5-A68A-5D3CF0A86439}" type="slidenum">
              <a:rPr lang="en-US" smtClean="0"/>
              <a:t>‹#›</a:t>
            </a:fld>
            <a:endParaRPr lang="en-US"/>
          </a:p>
        </p:txBody>
      </p:sp>
    </p:spTree>
    <p:extLst>
      <p:ext uri="{BB962C8B-B14F-4D97-AF65-F5344CB8AC3E}">
        <p14:creationId xmlns:p14="http://schemas.microsoft.com/office/powerpoint/2010/main" val="15686002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6548" y="248728"/>
            <a:ext cx="8825658" cy="2718759"/>
          </a:xfrm>
        </p:spPr>
        <p:txBody>
          <a:bodyPr/>
          <a:lstStyle/>
          <a:p>
            <a:r>
              <a:rPr lang="en-US" dirty="0" smtClean="0"/>
              <a:t>GPS Navigation</a:t>
            </a:r>
            <a:endParaRPr lang="en-US" dirty="0"/>
          </a:p>
        </p:txBody>
      </p:sp>
      <p:sp>
        <p:nvSpPr>
          <p:cNvPr id="3" name="Subtitle 2"/>
          <p:cNvSpPr>
            <a:spLocks noGrp="1"/>
          </p:cNvSpPr>
          <p:nvPr>
            <p:ph type="subTitle" idx="1"/>
          </p:nvPr>
        </p:nvSpPr>
        <p:spPr>
          <a:xfrm>
            <a:off x="4687019" y="5244861"/>
            <a:ext cx="7504981" cy="1004978"/>
          </a:xfrm>
        </p:spPr>
        <p:txBody>
          <a:bodyPr>
            <a:normAutofit/>
          </a:bodyPr>
          <a:lstStyle/>
          <a:p>
            <a:r>
              <a:rPr lang="en-US" sz="3200" dirty="0" smtClean="0">
                <a:solidFill>
                  <a:schemeClr val="tx1"/>
                </a:solidFill>
              </a:rPr>
              <a:t>Presented By: Sourabh Sanghavi</a:t>
            </a:r>
            <a:r>
              <a:rPr lang="en-US" dirty="0" smtClean="0"/>
              <a:t>	</a:t>
            </a:r>
            <a:endParaRPr lang="en-US" dirty="0"/>
          </a:p>
        </p:txBody>
      </p:sp>
      <p:sp>
        <p:nvSpPr>
          <p:cNvPr id="5" name="TextBox 4"/>
          <p:cNvSpPr txBox="1"/>
          <p:nvPr/>
        </p:nvSpPr>
        <p:spPr>
          <a:xfrm>
            <a:off x="1846053" y="3079630"/>
            <a:ext cx="6564701" cy="400110"/>
          </a:xfrm>
          <a:prstGeom prst="rect">
            <a:avLst/>
          </a:prstGeom>
          <a:noFill/>
        </p:spPr>
        <p:txBody>
          <a:bodyPr wrap="square" rtlCol="0">
            <a:spAutoFit/>
          </a:bodyPr>
          <a:lstStyle/>
          <a:p>
            <a:r>
              <a:rPr lang="en-US" sz="2000" dirty="0" smtClean="0"/>
              <a:t>ELEC 7950-001 VLSI DESIGN and TEST Seminar</a:t>
            </a:r>
            <a:endParaRPr lang="en-US" sz="2000" dirty="0"/>
          </a:p>
        </p:txBody>
      </p:sp>
    </p:spTree>
    <p:extLst>
      <p:ext uri="{BB962C8B-B14F-4D97-AF65-F5344CB8AC3E}">
        <p14:creationId xmlns:p14="http://schemas.microsoft.com/office/powerpoint/2010/main" val="36950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Satellite Navigation</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72860" y="1388853"/>
                <a:ext cx="10964174" cy="5080958"/>
              </a:xfrm>
            </p:spPr>
            <p:txBody>
              <a:bodyPr>
                <a:normAutofit lnSpcReduction="10000"/>
              </a:bodyPr>
              <a:lstStyle/>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r>
                <a:br>
                  <a:rPr lang="en-US" dirty="0" smtClean="0"/>
                </a:br>
                <a:endParaRPr lang="en-US" dirty="0" smtClean="0"/>
              </a:p>
              <a:p>
                <a:pPr marL="0" indent="0">
                  <a:buNone/>
                </a:pPr>
                <a:endParaRPr lang="en-US" dirty="0"/>
              </a:p>
              <a:p>
                <a:pPr marL="0" indent="0">
                  <a:buNone/>
                </a:pPr>
                <a:endParaRPr lang="en-US" dirty="0"/>
              </a:p>
              <a:p>
                <a:pPr marL="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𝜌</m:t>
                    </m:r>
                  </m:oMath>
                </a14:m>
                <a:r>
                  <a:rPr lang="en-US" baseline="30000" dirty="0" smtClean="0"/>
                  <a:t>k</a:t>
                </a:r>
                <a:r>
                  <a:rPr lang="en-US" dirty="0"/>
                  <a:t> </a:t>
                </a:r>
                <a:r>
                  <a:rPr lang="en-US" dirty="0" smtClean="0"/>
                  <a:t>: Pseudo-ranges (measurements)</a:t>
                </a:r>
              </a:p>
              <a:p>
                <a:pPr marL="0" indent="0">
                  <a:buNone/>
                </a:pPr>
                <a:r>
                  <a:rPr lang="en-US" dirty="0" smtClean="0"/>
                  <a:t>(</a:t>
                </a:r>
                <a:r>
                  <a:rPr lang="en-US" dirty="0" err="1" smtClean="0"/>
                  <a:t>x</a:t>
                </a:r>
                <a:r>
                  <a:rPr lang="en-US" baseline="30000" dirty="0" err="1" smtClean="0"/>
                  <a:t>k</a:t>
                </a:r>
                <a:r>
                  <a:rPr lang="en-US" dirty="0" smtClean="0"/>
                  <a:t>, </a:t>
                </a:r>
                <a:r>
                  <a:rPr lang="en-US" dirty="0" err="1" smtClean="0"/>
                  <a:t>y</a:t>
                </a:r>
                <a:r>
                  <a:rPr lang="en-US" baseline="30000" dirty="0" err="1" smtClean="0"/>
                  <a:t>k</a:t>
                </a:r>
                <a:r>
                  <a:rPr lang="en-US" dirty="0" smtClean="0"/>
                  <a:t>, </a:t>
                </a:r>
                <a:r>
                  <a:rPr lang="en-US" dirty="0" err="1" smtClean="0"/>
                  <a:t>z</a:t>
                </a:r>
                <a:r>
                  <a:rPr lang="en-US" baseline="30000" dirty="0" err="1" smtClean="0"/>
                  <a:t>k</a:t>
                </a:r>
                <a:r>
                  <a:rPr lang="en-US" dirty="0" smtClean="0"/>
                  <a:t>) : Satellite position (known)</a:t>
                </a:r>
              </a:p>
              <a:p>
                <a:pPr marL="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𝜌</m:t>
                    </m:r>
                  </m:oMath>
                </a14:m>
                <a:r>
                  <a:rPr lang="en-US" baseline="30000" dirty="0" smtClean="0"/>
                  <a:t>k </a:t>
                </a:r>
                <a:r>
                  <a:rPr lang="en-US" dirty="0" smtClean="0"/>
                  <a:t> </a:t>
                </a:r>
                <a14:m>
                  <m:oMath xmlns:m="http://schemas.openxmlformats.org/officeDocument/2006/math">
                    <m:r>
                      <a:rPr lang="en-US" b="0" i="0" smtClean="0">
                        <a:latin typeface="Cambria Math" panose="02040503050406030204" pitchFamily="18" charset="0"/>
                      </a:rPr>
                      <m:t>= </m:t>
                    </m:r>
                    <m:rad>
                      <m:radPr>
                        <m:degHide m:val="on"/>
                        <m:ctrlPr>
                          <a:rPr lang="en-US"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baseline="30000"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𝑥</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baseline="30000"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𝑦</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𝑧</m:t>
                                </m:r>
                                <m:r>
                                  <a:rPr lang="en-US" b="0" i="1" baseline="30000"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𝑧</m:t>
                                </m:r>
                              </m:e>
                            </m:d>
                          </m:e>
                          <m:sup>
                            <m:r>
                              <a:rPr lang="en-US" b="0" i="1" smtClean="0">
                                <a:latin typeface="Cambria Math" panose="02040503050406030204" pitchFamily="18" charset="0"/>
                              </a:rPr>
                              <m:t>2</m:t>
                            </m:r>
                          </m:sup>
                        </m:sSup>
                      </m:e>
                    </m:rad>
                  </m:oMath>
                </a14:m>
                <a:r>
                  <a:rPr lang="en-US" dirty="0" smtClean="0"/>
                  <a:t> - </a:t>
                </a:r>
                <a:r>
                  <a:rPr lang="en-US" i="1" dirty="0" smtClean="0"/>
                  <a:t>b</a:t>
                </a:r>
              </a:p>
              <a:p>
                <a:pPr marL="0" indent="0">
                  <a:buNone/>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72860" y="1388853"/>
                <a:ext cx="10964174" cy="5080958"/>
              </a:xfrm>
              <a:blipFill rotWithShape="0">
                <a:blip r:embed="rId2"/>
                <a:stretch>
                  <a:fillRect l="-556"/>
                </a:stretch>
              </a:blipFill>
            </p:spPr>
            <p:txBody>
              <a:bodyPr/>
              <a:lstStyle/>
              <a:p>
                <a:r>
                  <a:rPr lang="en-US">
                    <a:noFill/>
                  </a:rPr>
                  <a:t> </a:t>
                </a:r>
              </a:p>
            </p:txBody>
          </p:sp>
        </mc:Fallback>
      </mc:AlternateContent>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423" y="1573385"/>
            <a:ext cx="4270867" cy="3249749"/>
          </a:xfrm>
          <a:prstGeom prst="rect">
            <a:avLst/>
          </a:prstGeom>
        </p:spPr>
      </p:pic>
      <p:sp>
        <p:nvSpPr>
          <p:cNvPr id="3" name="Footer Placeholder 2"/>
          <p:cNvSpPr>
            <a:spLocks noGrp="1"/>
          </p:cNvSpPr>
          <p:nvPr>
            <p:ph type="ftr" sz="quarter" idx="11"/>
          </p:nvPr>
        </p:nvSpPr>
        <p:spPr/>
        <p:txBody>
          <a:bodyPr/>
          <a:lstStyle/>
          <a:p>
            <a:r>
              <a:rPr lang="en-US" smtClean="0"/>
              <a:t>Sanghavi: Apr 27, 2016</a:t>
            </a:r>
            <a:endParaRPr lang="en-US"/>
          </a:p>
        </p:txBody>
      </p:sp>
      <p:sp>
        <p:nvSpPr>
          <p:cNvPr id="4" name="Slide Number Placeholder 3"/>
          <p:cNvSpPr>
            <a:spLocks noGrp="1"/>
          </p:cNvSpPr>
          <p:nvPr>
            <p:ph type="sldNum" sz="quarter" idx="12"/>
          </p:nvPr>
        </p:nvSpPr>
        <p:spPr/>
        <p:txBody>
          <a:bodyPr/>
          <a:lstStyle/>
          <a:p>
            <a:fld id="{58460158-4FF3-46E5-A68A-5D3CF0A86439}" type="slidenum">
              <a:rPr lang="en-US" smtClean="0"/>
              <a:t>10</a:t>
            </a:fld>
            <a:endParaRPr lang="en-US"/>
          </a:p>
        </p:txBody>
      </p:sp>
    </p:spTree>
    <p:extLst>
      <p:ext uri="{BB962C8B-B14F-4D97-AF65-F5344CB8AC3E}">
        <p14:creationId xmlns:p14="http://schemas.microsoft.com/office/powerpoint/2010/main" val="2155819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Summary of Radio Navigation Systems</a:t>
            </a:r>
            <a:endParaRPr lang="en-US" dirty="0"/>
          </a:p>
        </p:txBody>
      </p:sp>
      <p:pic>
        <p:nvPicPr>
          <p:cNvPr id="6" name="Content Placeholder 5"/>
          <p:cNvPicPr>
            <a:picLocks noGrp="1" noChangeAspect="1"/>
          </p:cNvPicPr>
          <p:nvPr>
            <p:ph idx="1"/>
          </p:nvPr>
        </p:nvPicPr>
        <p:blipFill>
          <a:blip r:embed="rId2">
            <a:biLevel thresh="75000"/>
          </a:blip>
          <a:stretch>
            <a:fillRect/>
          </a:stretch>
        </p:blipFill>
        <p:spPr>
          <a:xfrm>
            <a:off x="750498" y="1908004"/>
            <a:ext cx="10642989" cy="2776140"/>
          </a:xfrm>
          <a:prstGeom prst="rect">
            <a:avLst/>
          </a:prstGeom>
        </p:spPr>
      </p:pic>
      <p:sp>
        <p:nvSpPr>
          <p:cNvPr id="7" name="TextBox 6"/>
          <p:cNvSpPr txBox="1"/>
          <p:nvPr/>
        </p:nvSpPr>
        <p:spPr>
          <a:xfrm>
            <a:off x="750498" y="4788892"/>
            <a:ext cx="10524227" cy="1754326"/>
          </a:xfrm>
          <a:prstGeom prst="rect">
            <a:avLst/>
          </a:prstGeom>
          <a:noFill/>
        </p:spPr>
        <p:txBody>
          <a:bodyPr wrap="square" rtlCol="0">
            <a:spAutoFit/>
          </a:bodyPr>
          <a:lstStyle/>
          <a:p>
            <a:r>
              <a:rPr lang="en-US" dirty="0" smtClean="0"/>
              <a:t>Other Navigation Systems :-</a:t>
            </a:r>
            <a:br>
              <a:rPr lang="en-US" dirty="0" smtClean="0"/>
            </a:br>
            <a:r>
              <a:rPr lang="en-US" dirty="0" smtClean="0"/>
              <a:t>Russia: GLONASS</a:t>
            </a:r>
          </a:p>
          <a:p>
            <a:r>
              <a:rPr lang="en-US" dirty="0" smtClean="0"/>
              <a:t>Europe: Galileo</a:t>
            </a:r>
          </a:p>
          <a:p>
            <a:r>
              <a:rPr lang="en-US" dirty="0" smtClean="0"/>
              <a:t>China: BeiDou</a:t>
            </a:r>
            <a:br>
              <a:rPr lang="en-US" dirty="0" smtClean="0"/>
            </a:br>
            <a:r>
              <a:rPr lang="en-US" dirty="0" smtClean="0"/>
              <a:t>Japan: Quasi-Zenith Satellite System</a:t>
            </a:r>
            <a:br>
              <a:rPr lang="en-US" dirty="0" smtClean="0"/>
            </a:br>
            <a:r>
              <a:rPr lang="en-US" dirty="0" smtClean="0"/>
              <a:t>India: IRNSS</a:t>
            </a:r>
            <a:endParaRPr lang="en-US" dirty="0"/>
          </a:p>
        </p:txBody>
      </p:sp>
      <p:sp>
        <p:nvSpPr>
          <p:cNvPr id="3" name="Footer Placeholder 2"/>
          <p:cNvSpPr>
            <a:spLocks noGrp="1"/>
          </p:cNvSpPr>
          <p:nvPr>
            <p:ph type="ftr" sz="quarter" idx="11"/>
          </p:nvPr>
        </p:nvSpPr>
        <p:spPr/>
        <p:txBody>
          <a:bodyPr/>
          <a:lstStyle/>
          <a:p>
            <a:r>
              <a:rPr lang="en-US" smtClean="0"/>
              <a:t>Sanghavi: Apr 27, 2016</a:t>
            </a:r>
            <a:endParaRPr lang="en-US"/>
          </a:p>
        </p:txBody>
      </p:sp>
      <p:sp>
        <p:nvSpPr>
          <p:cNvPr id="4" name="Slide Number Placeholder 3"/>
          <p:cNvSpPr>
            <a:spLocks noGrp="1"/>
          </p:cNvSpPr>
          <p:nvPr>
            <p:ph type="sldNum" sz="quarter" idx="12"/>
          </p:nvPr>
        </p:nvSpPr>
        <p:spPr/>
        <p:txBody>
          <a:bodyPr/>
          <a:lstStyle/>
          <a:p>
            <a:fld id="{58460158-4FF3-46E5-A68A-5D3CF0A86439}" type="slidenum">
              <a:rPr lang="en-US" smtClean="0"/>
              <a:t>11</a:t>
            </a:fld>
            <a:endParaRPr lang="en-US"/>
          </a:p>
        </p:txBody>
      </p:sp>
    </p:spTree>
    <p:extLst>
      <p:ext uri="{BB962C8B-B14F-4D97-AF65-F5344CB8AC3E}">
        <p14:creationId xmlns:p14="http://schemas.microsoft.com/office/powerpoint/2010/main" val="26243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Policies and Status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Objective of GPS: </a:t>
            </a:r>
            <a:r>
              <a:rPr lang="en-US" dirty="0" smtClean="0"/>
              <a:t>Provide US Military with accurate estimates of position, velocity and time.</a:t>
            </a:r>
          </a:p>
          <a:p>
            <a:pPr>
              <a:buFont typeface="Arial" panose="020B0604020202020204" pitchFamily="34" charset="0"/>
              <a:buChar char="•"/>
            </a:pPr>
            <a:endParaRPr lang="en-US" dirty="0"/>
          </a:p>
          <a:p>
            <a:pPr>
              <a:buFont typeface="Arial" panose="020B0604020202020204" pitchFamily="34" charset="0"/>
              <a:buChar char="•"/>
            </a:pPr>
            <a:r>
              <a:rPr lang="en-US" sz="2400" dirty="0" smtClean="0"/>
              <a:t>Policy: </a:t>
            </a:r>
            <a:r>
              <a:rPr lang="en-US" dirty="0" smtClean="0"/>
              <a:t/>
            </a:r>
            <a:br>
              <a:rPr lang="en-US" dirty="0" smtClean="0"/>
            </a:br>
            <a:r>
              <a:rPr lang="en-US" dirty="0" smtClean="0"/>
              <a:t>   Standard </a:t>
            </a:r>
            <a:r>
              <a:rPr lang="en-US" dirty="0"/>
              <a:t>P</a:t>
            </a:r>
            <a:r>
              <a:rPr lang="en-US" dirty="0" smtClean="0"/>
              <a:t>ositioning Service (SPS)</a:t>
            </a:r>
          </a:p>
          <a:p>
            <a:pPr marL="0" indent="0">
              <a:buNone/>
            </a:pPr>
            <a:r>
              <a:rPr lang="en-US" dirty="0" smtClean="0"/>
              <a:t>        Precise Positioning Service (PPS)</a:t>
            </a:r>
          </a:p>
          <a:p>
            <a:pPr>
              <a:buFont typeface="Arial" panose="020B0604020202020204" pitchFamily="34" charset="0"/>
              <a:buChar char="•"/>
            </a:pPr>
            <a:endParaRPr lang="en-US" dirty="0"/>
          </a:p>
          <a:p>
            <a:pPr>
              <a:buFont typeface="Arial" panose="020B0604020202020204" pitchFamily="34" charset="0"/>
              <a:buChar char="•"/>
            </a:pPr>
            <a:r>
              <a:rPr lang="en-US" sz="2400" dirty="0" smtClean="0"/>
              <a:t>Status: </a:t>
            </a:r>
            <a:r>
              <a:rPr lang="en-US" dirty="0" smtClean="0"/>
              <a:t>Going stronger than ever before.</a:t>
            </a:r>
            <a:endParaRPr lang="en-US" dirty="0"/>
          </a:p>
        </p:txBody>
      </p:sp>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12</a:t>
            </a:fld>
            <a:endParaRPr lang="en-US"/>
          </a:p>
        </p:txBody>
      </p:sp>
    </p:spTree>
    <p:extLst>
      <p:ext uri="{BB962C8B-B14F-4D97-AF65-F5344CB8AC3E}">
        <p14:creationId xmlns:p14="http://schemas.microsoft.com/office/powerpoint/2010/main" val="2705252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63" y="365126"/>
            <a:ext cx="10974237" cy="721802"/>
          </a:xfrm>
        </p:spPr>
        <p:txBody>
          <a:bodyPr/>
          <a:lstStyle/>
          <a:p>
            <a:r>
              <a:rPr lang="en-US" dirty="0" smtClean="0"/>
              <a:t>SYSTEM ARCHITECTURE</a:t>
            </a:r>
            <a:endParaRPr lang="en-US" dirty="0"/>
          </a:p>
        </p:txBody>
      </p:sp>
      <p:sp>
        <p:nvSpPr>
          <p:cNvPr id="3" name="Content Placeholder 2"/>
          <p:cNvSpPr>
            <a:spLocks noGrp="1"/>
          </p:cNvSpPr>
          <p:nvPr>
            <p:ph idx="1"/>
          </p:nvPr>
        </p:nvSpPr>
        <p:spPr>
          <a:xfrm>
            <a:off x="379563" y="1190445"/>
            <a:ext cx="10974238" cy="5667555"/>
          </a:xfrm>
        </p:spPr>
        <p:txBody>
          <a:bodyPr/>
          <a:lstStyle/>
          <a:p>
            <a:pPr marL="0" indent="0">
              <a:buNone/>
            </a:pPr>
            <a:r>
              <a:rPr lang="en-US" sz="2400" dirty="0" smtClean="0"/>
              <a:t>SPACE-SEGMENT</a:t>
            </a:r>
          </a:p>
          <a:p>
            <a:pPr marL="0" indent="0">
              <a:buNone/>
            </a:pPr>
            <a:endParaRPr lang="en-US" dirty="0" smtClean="0"/>
          </a:p>
          <a:p>
            <a:pPr>
              <a:buFont typeface="Arial" panose="020B0604020202020204" pitchFamily="34" charset="0"/>
              <a:buChar char="•"/>
            </a:pPr>
            <a:r>
              <a:rPr lang="en-US" dirty="0" smtClean="0"/>
              <a:t>   Orbital Planes: 6, inclined at an angle of 55</a:t>
            </a:r>
            <a:r>
              <a:rPr lang="en-US" baseline="30000" dirty="0" smtClean="0"/>
              <a:t>o</a:t>
            </a:r>
            <a:r>
              <a:rPr lang="en-US" dirty="0" smtClean="0"/>
              <a:t> relative to each other</a:t>
            </a:r>
          </a:p>
          <a:p>
            <a:pPr>
              <a:buFont typeface="Arial" panose="020B0604020202020204" pitchFamily="34" charset="0"/>
              <a:buChar char="•"/>
            </a:pPr>
            <a:r>
              <a:rPr lang="en-US" dirty="0" smtClean="0"/>
              <a:t>   Orbital Radius: 26,560 km</a:t>
            </a:r>
            <a:endParaRPr lang="en-US" dirty="0"/>
          </a:p>
          <a:p>
            <a:pPr>
              <a:buFont typeface="Arial" panose="020B0604020202020204" pitchFamily="34" charset="0"/>
              <a:buChar char="•"/>
            </a:pPr>
            <a:r>
              <a:rPr lang="en-US" dirty="0" smtClean="0"/>
              <a:t>   Orbital Period: 12 Hours</a:t>
            </a:r>
          </a:p>
          <a:p>
            <a:pPr>
              <a:buFont typeface="Arial" panose="020B0604020202020204" pitchFamily="34" charset="0"/>
              <a:buChar char="•"/>
            </a:pPr>
            <a:r>
              <a:rPr lang="en-US" dirty="0" smtClean="0"/>
              <a:t>   In total 24 working Satellites</a:t>
            </a:r>
          </a:p>
          <a:p>
            <a:pPr marL="0" indent="0">
              <a:buNone/>
            </a:pPr>
            <a:r>
              <a:rPr lang="en-US" dirty="0" smtClean="0"/>
              <a:t>        all the time.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7004" y="2458526"/>
            <a:ext cx="5926347" cy="4165227"/>
          </a:xfrm>
          <a:prstGeom prst="rect">
            <a:avLst/>
          </a:prstGeom>
        </p:spPr>
      </p:pic>
      <p:sp>
        <p:nvSpPr>
          <p:cNvPr id="5" name="Footer Placeholder 4"/>
          <p:cNvSpPr>
            <a:spLocks noGrp="1"/>
          </p:cNvSpPr>
          <p:nvPr>
            <p:ph type="ftr" sz="quarter" idx="11"/>
          </p:nvPr>
        </p:nvSpPr>
        <p:spPr/>
        <p:txBody>
          <a:bodyPr/>
          <a:lstStyle/>
          <a:p>
            <a:r>
              <a:rPr lang="en-US" smtClean="0"/>
              <a:t>Sanghavi: Apr 27, 2016</a:t>
            </a:r>
            <a:endParaRPr lang="en-US"/>
          </a:p>
        </p:txBody>
      </p:sp>
      <p:sp>
        <p:nvSpPr>
          <p:cNvPr id="6" name="Slide Number Placeholder 5"/>
          <p:cNvSpPr>
            <a:spLocks noGrp="1"/>
          </p:cNvSpPr>
          <p:nvPr>
            <p:ph type="sldNum" sz="quarter" idx="12"/>
          </p:nvPr>
        </p:nvSpPr>
        <p:spPr/>
        <p:txBody>
          <a:bodyPr/>
          <a:lstStyle/>
          <a:p>
            <a:fld id="{58460158-4FF3-46E5-A68A-5D3CF0A86439}" type="slidenum">
              <a:rPr lang="en-US" smtClean="0"/>
              <a:t>13</a:t>
            </a:fld>
            <a:endParaRPr lang="en-US"/>
          </a:p>
        </p:txBody>
      </p:sp>
    </p:spTree>
    <p:extLst>
      <p:ext uri="{BB962C8B-B14F-4D97-AF65-F5344CB8AC3E}">
        <p14:creationId xmlns:p14="http://schemas.microsoft.com/office/powerpoint/2010/main" val="2092261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936" y="138023"/>
            <a:ext cx="11309229" cy="6590582"/>
          </a:xfrm>
        </p:spPr>
        <p:txBody>
          <a:bodyPr>
            <a:normAutofit fontScale="92500" lnSpcReduction="10000"/>
          </a:bodyPr>
          <a:lstStyle/>
          <a:p>
            <a:pPr marL="0" indent="0">
              <a:buNone/>
            </a:pPr>
            <a:r>
              <a:rPr lang="en-US" sz="3600" dirty="0" smtClean="0"/>
              <a:t>Control Segment</a:t>
            </a:r>
          </a:p>
          <a:p>
            <a:pPr marL="0" indent="0">
              <a:buNone/>
            </a:pPr>
            <a:endParaRPr lang="en-US" sz="3600" dirty="0" smtClean="0"/>
          </a:p>
          <a:p>
            <a:pPr marL="0" indent="0">
              <a:buNone/>
            </a:pPr>
            <a:r>
              <a:rPr lang="en-US" dirty="0" smtClean="0"/>
              <a:t>  </a:t>
            </a:r>
            <a:r>
              <a:rPr lang="en-US" sz="2600" dirty="0" smtClean="0"/>
              <a:t>Master Control Station(MCS): </a:t>
            </a:r>
            <a:r>
              <a:rPr lang="en-US" sz="2200" dirty="0" smtClean="0"/>
              <a:t>located at Schriever (falcon) Air Force Base     </a:t>
            </a:r>
            <a:br>
              <a:rPr lang="en-US" sz="2200" dirty="0" smtClean="0"/>
            </a:br>
            <a:r>
              <a:rPr lang="en-US" sz="2200" dirty="0" smtClean="0"/>
              <a:t>  near Colorado Springs, Colorado.</a:t>
            </a:r>
          </a:p>
          <a:p>
            <a:pPr marL="0" indent="0">
              <a:buNone/>
            </a:pPr>
            <a:endParaRPr lang="en-US" dirty="0" smtClean="0"/>
          </a:p>
          <a:p>
            <a:pPr>
              <a:buFont typeface="Arial" panose="020B0604020202020204" pitchFamily="34" charset="0"/>
              <a:buChar char="•"/>
            </a:pPr>
            <a:r>
              <a:rPr lang="en-US" dirty="0" smtClean="0"/>
              <a:t>  </a:t>
            </a:r>
            <a:r>
              <a:rPr lang="en-US" sz="2200" dirty="0" smtClean="0"/>
              <a:t>to monitor maintain and satellite orbits, satellite health,</a:t>
            </a:r>
          </a:p>
          <a:p>
            <a:pPr>
              <a:buFont typeface="Arial" panose="020B0604020202020204" pitchFamily="34" charset="0"/>
              <a:buChar char="•"/>
            </a:pPr>
            <a:r>
              <a:rPr lang="en-US" sz="2200" dirty="0"/>
              <a:t> </a:t>
            </a:r>
            <a:r>
              <a:rPr lang="en-US" sz="2200" dirty="0" smtClean="0"/>
              <a:t> to maintain GPS time,</a:t>
            </a:r>
          </a:p>
          <a:p>
            <a:pPr>
              <a:buFont typeface="Arial" panose="020B0604020202020204" pitchFamily="34" charset="0"/>
              <a:buChar char="•"/>
            </a:pPr>
            <a:r>
              <a:rPr lang="en-US" sz="2200" dirty="0"/>
              <a:t> </a:t>
            </a:r>
            <a:r>
              <a:rPr lang="en-US" sz="2200" dirty="0" smtClean="0"/>
              <a:t> to predict satellite ephemerides,</a:t>
            </a:r>
          </a:p>
          <a:p>
            <a:pPr>
              <a:buFont typeface="Arial" panose="020B0604020202020204" pitchFamily="34" charset="0"/>
              <a:buChar char="•"/>
            </a:pPr>
            <a:r>
              <a:rPr lang="en-US" sz="2200" dirty="0" smtClean="0"/>
              <a:t>  to update satellite navigation message,</a:t>
            </a:r>
          </a:p>
          <a:p>
            <a:pPr>
              <a:buFont typeface="Arial" panose="020B0604020202020204" pitchFamily="34" charset="0"/>
              <a:buChar char="•"/>
            </a:pPr>
            <a:r>
              <a:rPr lang="en-US" sz="2200" dirty="0" smtClean="0"/>
              <a:t>  to command small maneuvers of satellites to maintain orbit, and     </a:t>
            </a:r>
            <a:br>
              <a:rPr lang="en-US" sz="2200" dirty="0" smtClean="0"/>
            </a:br>
            <a:r>
              <a:rPr lang="en-US" sz="2200" dirty="0" smtClean="0"/>
              <a:t>  relocation to compensate for failure if needed. </a:t>
            </a:r>
          </a:p>
          <a:p>
            <a:pPr marL="0" indent="0">
              <a:buNone/>
            </a:pPr>
            <a:endParaRPr lang="en-US" dirty="0" smtClean="0"/>
          </a:p>
          <a:p>
            <a:pPr marL="0" indent="0">
              <a:buNone/>
            </a:pPr>
            <a:r>
              <a:rPr lang="en-US" sz="2600" dirty="0" smtClean="0"/>
              <a:t>Monitoring Stations</a:t>
            </a:r>
            <a:r>
              <a:rPr lang="en-US" dirty="0" smtClean="0"/>
              <a:t>: US Air Force bases spread around the globe, Hawaii, Colorado Springs, Cape Canaveral, Ascension Island, Diego Garcia, and Kwajalein. There are 11 more monitoring stations added afterwards operated by National Geospatial Agency (NGA) and DoD.</a:t>
            </a:r>
          </a:p>
          <a:p>
            <a:pPr marL="0" indent="0">
              <a:buNone/>
            </a:pPr>
            <a:r>
              <a:rPr lang="en-US" dirty="0"/>
              <a:t> </a:t>
            </a:r>
            <a:r>
              <a:rPr lang="en-US" dirty="0" smtClean="0"/>
              <a:t>  </a:t>
            </a:r>
            <a:endParaRPr lang="en-US" dirty="0"/>
          </a:p>
        </p:txBody>
      </p:sp>
      <p:sp>
        <p:nvSpPr>
          <p:cNvPr id="2" name="Footer Placeholder 1"/>
          <p:cNvSpPr>
            <a:spLocks noGrp="1"/>
          </p:cNvSpPr>
          <p:nvPr>
            <p:ph type="ftr" sz="quarter" idx="11"/>
          </p:nvPr>
        </p:nvSpPr>
        <p:spPr/>
        <p:txBody>
          <a:bodyPr/>
          <a:lstStyle/>
          <a:p>
            <a:r>
              <a:rPr lang="en-US" smtClean="0"/>
              <a:t>Sanghavi: Apr 27, 2016</a:t>
            </a:r>
            <a:endParaRPr lang="en-US"/>
          </a:p>
        </p:txBody>
      </p:sp>
      <p:sp>
        <p:nvSpPr>
          <p:cNvPr id="4" name="Slide Number Placeholder 3"/>
          <p:cNvSpPr>
            <a:spLocks noGrp="1"/>
          </p:cNvSpPr>
          <p:nvPr>
            <p:ph type="sldNum" sz="quarter" idx="12"/>
          </p:nvPr>
        </p:nvSpPr>
        <p:spPr/>
        <p:txBody>
          <a:bodyPr/>
          <a:lstStyle/>
          <a:p>
            <a:fld id="{58460158-4FF3-46E5-A68A-5D3CF0A86439}" type="slidenum">
              <a:rPr lang="en-US" smtClean="0"/>
              <a:t>14</a:t>
            </a:fld>
            <a:endParaRPr lang="en-US"/>
          </a:p>
        </p:txBody>
      </p:sp>
    </p:spTree>
    <p:extLst>
      <p:ext uri="{BB962C8B-B14F-4D97-AF65-F5344CB8AC3E}">
        <p14:creationId xmlns:p14="http://schemas.microsoft.com/office/powerpoint/2010/main" val="332475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GPS Control Segment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6113" y="1579460"/>
            <a:ext cx="6270281" cy="4838802"/>
          </a:xfrm>
        </p:spPr>
      </p:pic>
      <p:sp>
        <p:nvSpPr>
          <p:cNvPr id="3" name="Footer Placeholder 2"/>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15</a:t>
            </a:fld>
            <a:endParaRPr lang="en-US"/>
          </a:p>
        </p:txBody>
      </p:sp>
    </p:spTree>
    <p:extLst>
      <p:ext uri="{BB962C8B-B14F-4D97-AF65-F5344CB8AC3E}">
        <p14:creationId xmlns:p14="http://schemas.microsoft.com/office/powerpoint/2010/main" val="274200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599" cy="1161750"/>
          </a:xfrm>
        </p:spPr>
        <p:txBody>
          <a:bodyPr/>
          <a:lstStyle/>
          <a:p>
            <a:r>
              <a:rPr lang="en-US" dirty="0" smtClean="0"/>
              <a:t>Signals</a:t>
            </a:r>
            <a:endParaRPr lang="en-US" dirty="0"/>
          </a:p>
        </p:txBody>
      </p:sp>
      <p:sp>
        <p:nvSpPr>
          <p:cNvPr id="3" name="Content Placeholder 2"/>
          <p:cNvSpPr>
            <a:spLocks noGrp="1"/>
          </p:cNvSpPr>
          <p:nvPr>
            <p:ph idx="1"/>
          </p:nvPr>
        </p:nvSpPr>
        <p:spPr>
          <a:xfrm>
            <a:off x="838200" y="1526875"/>
            <a:ext cx="10515600" cy="4650087"/>
          </a:xfrm>
        </p:spPr>
        <p:txBody>
          <a:bodyPr>
            <a:normAutofit/>
          </a:bodyPr>
          <a:lstStyle/>
          <a:p>
            <a:pPr marL="0" indent="0">
              <a:buNone/>
            </a:pPr>
            <a:r>
              <a:rPr lang="en-US" dirty="0" smtClean="0"/>
              <a:t>GPS satellites uses 2 L-band frequencies, Link 1 (L1) and Link 2 (L2). </a:t>
            </a:r>
          </a:p>
          <a:p>
            <a:pPr marL="0" indent="0">
              <a:buNone/>
            </a:pPr>
            <a:endParaRPr lang="en-US" dirty="0" smtClean="0"/>
          </a:p>
          <a:p>
            <a:pPr>
              <a:buFont typeface="Arial" panose="020B0604020202020204" pitchFamily="34" charset="0"/>
              <a:buChar char="•"/>
            </a:pPr>
            <a:r>
              <a:rPr lang="en-US" dirty="0" smtClean="0"/>
              <a:t>L1: f</a:t>
            </a:r>
            <a:r>
              <a:rPr lang="en-US" baseline="-25000" dirty="0" smtClean="0"/>
              <a:t>l1 </a:t>
            </a:r>
            <a:r>
              <a:rPr lang="en-US" dirty="0" smtClean="0"/>
              <a:t> = 1575.42 MHz (Civil and DoD users)</a:t>
            </a:r>
          </a:p>
          <a:p>
            <a:pPr>
              <a:buFont typeface="Arial" panose="020B0604020202020204" pitchFamily="34" charset="0"/>
              <a:buChar char="•"/>
            </a:pPr>
            <a:r>
              <a:rPr lang="en-US" dirty="0" smtClean="0"/>
              <a:t>L2: f</a:t>
            </a:r>
            <a:r>
              <a:rPr lang="en-US" baseline="-25000" dirty="0" smtClean="0"/>
              <a:t>l2</a:t>
            </a:r>
            <a:r>
              <a:rPr lang="en-US" dirty="0" smtClean="0"/>
              <a:t> = 1227.60 MHz (Only DoD)</a:t>
            </a:r>
          </a:p>
          <a:p>
            <a:pPr marL="0" indent="0">
              <a:buNone/>
            </a:pPr>
            <a:endParaRPr lang="en-US" dirty="0" smtClean="0"/>
          </a:p>
          <a:p>
            <a:pPr marL="0" indent="0">
              <a:buNone/>
            </a:pPr>
            <a:r>
              <a:rPr lang="en-US" dirty="0" smtClean="0"/>
              <a:t>Additionally there are 2 more L3 and L4 which are associated with classified payloads, </a:t>
            </a:r>
          </a:p>
          <a:p>
            <a:pPr>
              <a:buFont typeface="Arial" panose="020B0604020202020204" pitchFamily="34" charset="0"/>
              <a:buChar char="•"/>
            </a:pPr>
            <a:r>
              <a:rPr lang="en-US" dirty="0" smtClean="0"/>
              <a:t>L3 for Nuclear Detonation Detection System (NDS) and </a:t>
            </a:r>
          </a:p>
          <a:p>
            <a:pPr>
              <a:buFont typeface="Arial" panose="020B0604020202020204" pitchFamily="34" charset="0"/>
              <a:buChar char="•"/>
            </a:pPr>
            <a:r>
              <a:rPr lang="en-US" dirty="0" smtClean="0"/>
              <a:t>L4 for Reserve Auxiliary Package (RAP)</a:t>
            </a:r>
          </a:p>
          <a:p>
            <a:pPr marL="0" indent="0">
              <a:buNone/>
            </a:pPr>
            <a:r>
              <a:rPr lang="en-US" baseline="-25000" dirty="0" smtClean="0"/>
              <a:t>   </a:t>
            </a: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16</a:t>
            </a:fld>
            <a:endParaRPr lang="en-US"/>
          </a:p>
        </p:txBody>
      </p:sp>
    </p:spTree>
    <p:extLst>
      <p:ext uri="{BB962C8B-B14F-4D97-AF65-F5344CB8AC3E}">
        <p14:creationId xmlns:p14="http://schemas.microsoft.com/office/powerpoint/2010/main" val="253699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Structure</a:t>
            </a:r>
            <a:endParaRPr lang="en-US"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n-US" sz="2400" dirty="0" smtClean="0"/>
              <a:t>Consists of 3 components:-</a:t>
            </a:r>
          </a:p>
          <a:p>
            <a:pPr marL="0" indent="0">
              <a:buNone/>
            </a:pPr>
            <a:endParaRPr lang="en-US" dirty="0" smtClean="0"/>
          </a:p>
          <a:p>
            <a:pPr>
              <a:buFont typeface="Arial" panose="020B0604020202020204" pitchFamily="34" charset="0"/>
              <a:buChar char="•"/>
            </a:pPr>
            <a:r>
              <a:rPr lang="en-US" dirty="0" smtClean="0"/>
              <a:t>Carrier: RF Sinusoidal signal with frequency f</a:t>
            </a:r>
            <a:r>
              <a:rPr lang="en-US" baseline="-25000" dirty="0" smtClean="0"/>
              <a:t>l1</a:t>
            </a:r>
            <a:r>
              <a:rPr lang="en-US" dirty="0" smtClean="0"/>
              <a:t> and f</a:t>
            </a:r>
            <a:r>
              <a:rPr lang="en-US" baseline="-25000" dirty="0" smtClean="0"/>
              <a:t>l2</a:t>
            </a:r>
          </a:p>
          <a:p>
            <a:pPr>
              <a:buFont typeface="Arial" panose="020B0604020202020204" pitchFamily="34" charset="0"/>
              <a:buChar char="•"/>
            </a:pPr>
            <a:r>
              <a:rPr lang="en-US" dirty="0" smtClean="0"/>
              <a:t>Ranging Code: Associated with each service (i.e., SPS &amp; PPS) is a family of Binary Code called as pseudo-random noise (PRN sequence).</a:t>
            </a:r>
            <a:endParaRPr lang="en-US" dirty="0"/>
          </a:p>
          <a:p>
            <a:pPr marL="0" indent="0">
              <a:buNone/>
            </a:pPr>
            <a:r>
              <a:rPr lang="en-US" dirty="0" smtClean="0"/>
              <a:t>     SPS codes : C/A-codes</a:t>
            </a:r>
          </a:p>
          <a:p>
            <a:pPr marL="0" indent="0">
              <a:buNone/>
            </a:pPr>
            <a:r>
              <a:rPr lang="en-US" dirty="0"/>
              <a:t> </a:t>
            </a:r>
            <a:r>
              <a:rPr lang="en-US" dirty="0" smtClean="0"/>
              <a:t>    PPS code : Precision codes or P(y) codes</a:t>
            </a:r>
          </a:p>
          <a:p>
            <a:pPr>
              <a:buFont typeface="Arial" panose="020B0604020202020204" pitchFamily="34" charset="0"/>
              <a:buChar char="•"/>
            </a:pPr>
            <a:r>
              <a:rPr lang="en-US" dirty="0" smtClean="0"/>
              <a:t>Navigation Data: A binary coded message consisting of data on satellite health status, ephemeris(satellite position and velocity), clock bias parameters, and an almanac data.</a:t>
            </a:r>
            <a:endParaRPr lang="en-US" dirty="0"/>
          </a:p>
        </p:txBody>
      </p:sp>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17</a:t>
            </a:fld>
            <a:endParaRPr lang="en-US"/>
          </a:p>
        </p:txBody>
      </p:sp>
    </p:spTree>
    <p:extLst>
      <p:ext uri="{BB962C8B-B14F-4D97-AF65-F5344CB8AC3E}">
        <p14:creationId xmlns:p14="http://schemas.microsoft.com/office/powerpoint/2010/main" val="3626776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9441"/>
          </a:xfrm>
        </p:spPr>
        <p:txBody>
          <a:bodyPr/>
          <a:lstStyle/>
          <a:p>
            <a:r>
              <a:rPr lang="en-US" dirty="0" smtClean="0"/>
              <a:t>Ranging Code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59457"/>
                <a:ext cx="10515600" cy="4917506"/>
              </a:xfrm>
            </p:spPr>
            <p:txBody>
              <a:bodyPr/>
              <a:lstStyle/>
              <a:p>
                <a:pPr>
                  <a:buFont typeface="Arial" panose="020B0604020202020204" pitchFamily="34" charset="0"/>
                  <a:buChar char="•"/>
                </a:pPr>
                <a:endParaRPr lang="en-US" dirty="0" smtClean="0"/>
              </a:p>
              <a:p>
                <a:pPr marL="0" indent="0">
                  <a:buNone/>
                </a:pPr>
                <a:r>
                  <a:rPr lang="en-US" sz="2400" dirty="0" smtClean="0"/>
                  <a:t>C/A – code</a:t>
                </a:r>
              </a:p>
              <a:p>
                <a:pPr>
                  <a:buFont typeface="Arial" panose="020B0604020202020204" pitchFamily="34" charset="0"/>
                  <a:buChar char="•"/>
                </a:pPr>
                <a:r>
                  <a:rPr lang="en-US" dirty="0" smtClean="0"/>
                  <a:t> Unique sequence of 1023 bits called chips for every satellite</a:t>
                </a:r>
              </a:p>
              <a:p>
                <a:pPr>
                  <a:buFont typeface="Arial" panose="020B0604020202020204" pitchFamily="34" charset="0"/>
                  <a:buChar char="•"/>
                </a:pPr>
                <a:r>
                  <a:rPr lang="en-US" dirty="0" smtClean="0"/>
                  <a:t>Repeated every 1 millisecond</a:t>
                </a:r>
              </a:p>
              <a:p>
                <a:pPr>
                  <a:buFont typeface="Arial" panose="020B0604020202020204" pitchFamily="34" charset="0"/>
                  <a:buChar char="•"/>
                </a:pPr>
                <a:r>
                  <a:rPr lang="en-US" dirty="0" smtClean="0"/>
                  <a:t>Duration of each C/A code is 1</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𝑠</m:t>
                    </m:r>
                  </m:oMath>
                </a14:m>
                <a:endParaRPr lang="en-US" dirty="0" smtClean="0"/>
              </a:p>
              <a:p>
                <a:pPr>
                  <a:buFont typeface="Arial" panose="020B0604020202020204" pitchFamily="34" charset="0"/>
                  <a:buChar char="•"/>
                </a:pPr>
                <a:r>
                  <a:rPr lang="en-US" dirty="0" smtClean="0"/>
                  <a:t>Chip width or wavelength is 300m</a:t>
                </a:r>
              </a:p>
              <a:p>
                <a:pPr>
                  <a:buFont typeface="Arial" panose="020B0604020202020204" pitchFamily="34" charset="0"/>
                  <a:buChar char="•"/>
                </a:pPr>
                <a:r>
                  <a:rPr lang="en-US" dirty="0" smtClean="0"/>
                  <a:t>Rate of C/A code chips or chipping rate is 1.023 MHz</a:t>
                </a:r>
              </a:p>
              <a:p>
                <a:pPr>
                  <a:buFont typeface="Arial" panose="020B0604020202020204" pitchFamily="34" charset="0"/>
                  <a:buChar char="•"/>
                </a:pPr>
                <a:endParaRPr lang="en-US" dirty="0" smtClean="0"/>
              </a:p>
              <a:p>
                <a:pPr marL="0" indent="0">
                  <a:buNone/>
                </a:pPr>
                <a:r>
                  <a:rPr lang="en-US" sz="2400" dirty="0" smtClean="0"/>
                  <a:t>P(y) – code </a:t>
                </a:r>
              </a:p>
              <a:p>
                <a:pPr>
                  <a:buFont typeface="Arial" panose="020B0604020202020204" pitchFamily="34" charset="0"/>
                  <a:buChar char="•"/>
                </a:pPr>
                <a:r>
                  <a:rPr lang="en-US" dirty="0" smtClean="0"/>
                  <a:t>Unique segment of 10</a:t>
                </a:r>
                <a:r>
                  <a:rPr lang="en-US" baseline="30000" dirty="0" smtClean="0"/>
                  <a:t>14 </a:t>
                </a:r>
                <a:r>
                  <a:rPr lang="en-US" dirty="0" smtClean="0"/>
                  <a:t> chips</a:t>
                </a:r>
              </a:p>
              <a:p>
                <a:pPr>
                  <a:buFont typeface="Arial" panose="020B0604020202020204" pitchFamily="34" charset="0"/>
                  <a:buChar char="•"/>
                </a:pPr>
                <a:r>
                  <a:rPr lang="en-US" dirty="0" smtClean="0"/>
                  <a:t>Chipping rate is 10.23 </a:t>
                </a:r>
                <a:r>
                  <a:rPr lang="en-US" dirty="0" err="1" smtClean="0"/>
                  <a:t>Mcps</a:t>
                </a:r>
                <a:r>
                  <a:rPr lang="en-US" dirty="0" smtClean="0"/>
                  <a:t>, ten times that of C/A code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59457"/>
                <a:ext cx="10515600" cy="4917506"/>
              </a:xfrm>
              <a:blipFill rotWithShape="0">
                <a:blip r:embed="rId2"/>
                <a:stretch>
                  <a:fillRect l="-928" b="-62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18</a:t>
            </a:fld>
            <a:endParaRPr lang="en-US"/>
          </a:p>
        </p:txBody>
      </p:sp>
    </p:spTree>
    <p:extLst>
      <p:ext uri="{BB962C8B-B14F-4D97-AF65-F5344CB8AC3E}">
        <p14:creationId xmlns:p14="http://schemas.microsoft.com/office/powerpoint/2010/main" val="1800788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200"/>
          </a:xfrm>
        </p:spPr>
        <p:txBody>
          <a:bodyPr/>
          <a:lstStyle/>
          <a:p>
            <a:r>
              <a:rPr lang="en-US" dirty="0" smtClean="0"/>
              <a:t>Navigation Data</a:t>
            </a:r>
            <a:endParaRPr lang="en-US" dirty="0"/>
          </a:p>
        </p:txBody>
      </p:sp>
      <p:sp>
        <p:nvSpPr>
          <p:cNvPr id="3" name="Content Placeholder 2"/>
          <p:cNvSpPr>
            <a:spLocks noGrp="1"/>
          </p:cNvSpPr>
          <p:nvPr>
            <p:ph idx="1"/>
          </p:nvPr>
        </p:nvSpPr>
        <p:spPr>
          <a:xfrm>
            <a:off x="838200" y="1216326"/>
            <a:ext cx="10515600" cy="4960637"/>
          </a:xfrm>
        </p:spPr>
        <p:txBody>
          <a:bodyPr>
            <a:normAutofit/>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Transmitted at 50 bits per second</a:t>
            </a:r>
          </a:p>
          <a:p>
            <a:pPr>
              <a:buFont typeface="Arial" panose="020B0604020202020204" pitchFamily="34" charset="0"/>
              <a:buChar char="•"/>
            </a:pPr>
            <a:r>
              <a:rPr lang="en-US" dirty="0" smtClean="0"/>
              <a:t>Bit duration 20 seconds</a:t>
            </a:r>
          </a:p>
          <a:p>
            <a:pPr>
              <a:buFont typeface="Arial" panose="020B0604020202020204" pitchFamily="34" charset="0"/>
              <a:buChar char="•"/>
            </a:pPr>
            <a:r>
              <a:rPr lang="en-US" dirty="0" smtClean="0"/>
              <a:t>Total time to receive entire message is 12.5 minutes</a:t>
            </a:r>
          </a:p>
          <a:p>
            <a:pPr>
              <a:buFont typeface="Arial" panose="020B0604020202020204" pitchFamily="34" charset="0"/>
              <a:buChar char="•"/>
            </a:pPr>
            <a:r>
              <a:rPr lang="en-US" dirty="0" smtClean="0"/>
              <a:t>Essential satellite ephemeris and clock parameters are repeated every 30 seconds.</a:t>
            </a:r>
          </a:p>
          <a:p>
            <a:pPr>
              <a:buFont typeface="Arial" panose="020B0604020202020204" pitchFamily="34" charset="0"/>
              <a:buChar char="•"/>
            </a:pPr>
            <a:r>
              <a:rPr lang="en-US" dirty="0" smtClean="0"/>
              <a:t>3 components (i.e., carrier, code and data) are derived coherently from atomic standard aboard satellite whose frequency is 10.23 MHz, t77hus relationship with chipping rate is, </a:t>
            </a:r>
          </a:p>
          <a:p>
            <a:pPr marL="0" indent="0">
              <a:buNone/>
            </a:pPr>
            <a:r>
              <a:rPr lang="en-US" dirty="0"/>
              <a:t> </a:t>
            </a:r>
            <a:r>
              <a:rPr lang="en-US" dirty="0" smtClean="0"/>
              <a:t>    fl1 = 1575.42 MHz = 2 x 77 x 10.23 </a:t>
            </a:r>
            <a:r>
              <a:rPr lang="en-US" dirty="0"/>
              <a:t>MHz</a:t>
            </a:r>
          </a:p>
          <a:p>
            <a:pPr marL="0" indent="0">
              <a:buNone/>
            </a:pPr>
            <a:r>
              <a:rPr lang="en-US" dirty="0" smtClean="0"/>
              <a:t>     fl2 = 1227.60 MHz = 2 x 60 x 10.23 MHz</a:t>
            </a:r>
            <a:endParaRPr lang="en-US" dirty="0"/>
          </a:p>
        </p:txBody>
      </p:sp>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19</a:t>
            </a:fld>
            <a:endParaRPr lang="en-US"/>
          </a:p>
        </p:txBody>
      </p:sp>
    </p:spTree>
    <p:extLst>
      <p:ext uri="{BB962C8B-B14F-4D97-AF65-F5344CB8AC3E}">
        <p14:creationId xmlns:p14="http://schemas.microsoft.com/office/powerpoint/2010/main" val="147112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CONTENTS/OVERVIEW</a:t>
            </a:r>
            <a:endParaRPr lang="en-US" dirty="0"/>
          </a:p>
        </p:txBody>
      </p:sp>
      <p:sp>
        <p:nvSpPr>
          <p:cNvPr id="3" name="Content Placeholder 2"/>
          <p:cNvSpPr>
            <a:spLocks noGrp="1"/>
          </p:cNvSpPr>
          <p:nvPr>
            <p:ph idx="1"/>
          </p:nvPr>
        </p:nvSpPr>
        <p:spPr>
          <a:xfrm>
            <a:off x="646112" y="1130060"/>
            <a:ext cx="9403742" cy="5118339"/>
          </a:xfrm>
        </p:spPr>
        <p:txBody>
          <a:bodyPr>
            <a:normAutofit lnSpcReduction="10000"/>
          </a:bodyPr>
          <a:lstStyle/>
          <a:p>
            <a:pPr>
              <a:buFont typeface="Arial" panose="020B0604020202020204" pitchFamily="34" charset="0"/>
              <a:buChar char="•"/>
            </a:pPr>
            <a:r>
              <a:rPr lang="en-US" dirty="0" smtClean="0"/>
              <a:t>Introduction</a:t>
            </a:r>
          </a:p>
          <a:p>
            <a:pPr>
              <a:buFont typeface="Arial" panose="020B0604020202020204" pitchFamily="34" charset="0"/>
              <a:buChar char="•"/>
            </a:pPr>
            <a:r>
              <a:rPr lang="en-US" dirty="0" smtClean="0"/>
              <a:t>Radio Navigation</a:t>
            </a:r>
          </a:p>
          <a:p>
            <a:pPr>
              <a:buFont typeface="Arial" panose="020B0604020202020204" pitchFamily="34" charset="0"/>
              <a:buChar char="•"/>
            </a:pPr>
            <a:r>
              <a:rPr lang="en-US" dirty="0" smtClean="0"/>
              <a:t>GPS</a:t>
            </a:r>
          </a:p>
          <a:p>
            <a:pPr>
              <a:buFont typeface="Arial" panose="020B0604020202020204" pitchFamily="34" charset="0"/>
              <a:buChar char="•"/>
            </a:pPr>
            <a:r>
              <a:rPr lang="en-US" dirty="0" smtClean="0"/>
              <a:t> Principle of Satellite Navigation</a:t>
            </a:r>
          </a:p>
          <a:p>
            <a:pPr>
              <a:buFont typeface="Arial" panose="020B0604020202020204" pitchFamily="34" charset="0"/>
              <a:buChar char="•"/>
            </a:pPr>
            <a:r>
              <a:rPr lang="en-US" dirty="0" smtClean="0"/>
              <a:t>Objective, Policy and Status</a:t>
            </a:r>
          </a:p>
          <a:p>
            <a:pPr>
              <a:buFont typeface="Arial" panose="020B0604020202020204" pitchFamily="34" charset="0"/>
              <a:buChar char="•"/>
            </a:pPr>
            <a:r>
              <a:rPr lang="en-US" dirty="0" smtClean="0"/>
              <a:t>System Architecture</a:t>
            </a:r>
          </a:p>
          <a:p>
            <a:pPr>
              <a:buFont typeface="Arial" panose="020B0604020202020204" pitchFamily="34" charset="0"/>
              <a:buChar char="•"/>
            </a:pPr>
            <a:r>
              <a:rPr lang="en-US" dirty="0" smtClean="0"/>
              <a:t>GPS Receiver</a:t>
            </a:r>
          </a:p>
          <a:p>
            <a:pPr>
              <a:buFont typeface="Arial" panose="020B0604020202020204" pitchFamily="34" charset="0"/>
              <a:buChar char="•"/>
            </a:pPr>
            <a:r>
              <a:rPr lang="en-US" dirty="0" smtClean="0"/>
              <a:t>GPS Measurement Models</a:t>
            </a:r>
          </a:p>
          <a:p>
            <a:pPr>
              <a:buFont typeface="Arial" panose="020B0604020202020204" pitchFamily="34" charset="0"/>
              <a:buChar char="•"/>
            </a:pPr>
            <a:r>
              <a:rPr lang="en-US" dirty="0" smtClean="0"/>
              <a:t>Error Sources</a:t>
            </a:r>
          </a:p>
          <a:p>
            <a:pPr>
              <a:buFont typeface="Arial" panose="020B0604020202020204" pitchFamily="34" charset="0"/>
              <a:buChar char="•"/>
            </a:pPr>
            <a:r>
              <a:rPr lang="en-US" dirty="0" smtClean="0"/>
              <a:t>Differential GPS</a:t>
            </a:r>
          </a:p>
          <a:p>
            <a:pPr>
              <a:buFont typeface="Arial" panose="020B0604020202020204" pitchFamily="34" charset="0"/>
              <a:buChar char="•"/>
            </a:pPr>
            <a:r>
              <a:rPr lang="en-US" dirty="0" smtClean="0"/>
              <a:t>Applications</a:t>
            </a:r>
          </a:p>
          <a:p>
            <a:pPr>
              <a:buFont typeface="Arial" panose="020B0604020202020204" pitchFamily="34" charset="0"/>
              <a:buChar char="•"/>
            </a:pPr>
            <a:r>
              <a:rPr lang="en-US" dirty="0" smtClean="0"/>
              <a:t>References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2</a:t>
            </a:fld>
            <a:endParaRPr lang="en-US"/>
          </a:p>
        </p:txBody>
      </p:sp>
    </p:spTree>
    <p:extLst>
      <p:ext uri="{BB962C8B-B14F-4D97-AF65-F5344CB8AC3E}">
        <p14:creationId xmlns:p14="http://schemas.microsoft.com/office/powerpoint/2010/main" val="2140999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55608" y="293298"/>
                <a:ext cx="10860656" cy="5955101"/>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Satellite signal: [D(t)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C(t)]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f(t) </a:t>
                </a:r>
                <a:endParaRPr lang="en-US" dirty="0"/>
              </a:p>
              <a:p>
                <a:pPr marL="0" indent="0">
                  <a:buNone/>
                </a:pPr>
                <a:r>
                  <a:rPr lang="en-US" dirty="0" smtClean="0"/>
                  <a:t>L1 and L2 signal leaving k</a:t>
                </a:r>
                <a:r>
                  <a:rPr lang="en-US" baseline="30000" dirty="0" smtClean="0"/>
                  <a:t>th</a:t>
                </a:r>
                <a:r>
                  <a:rPr lang="en-US" dirty="0" smtClean="0"/>
                  <a:t> satellite can be modeled as:-</a:t>
                </a:r>
              </a:p>
              <a:p>
                <a:pPr>
                  <a:buFont typeface="Arial" panose="020B0604020202020204" pitchFamily="34" charset="0"/>
                  <a:buChar char="•"/>
                </a:pPr>
                <a:r>
                  <a:rPr lang="en-US" dirty="0" smtClean="0"/>
                  <a:t>L1 =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𝐿</m:t>
                        </m:r>
                        <m:r>
                          <a:rPr lang="en-US" b="0" i="1" smtClean="0">
                            <a:latin typeface="Cambria Math" panose="02040503050406030204" pitchFamily="18" charset="0"/>
                          </a:rPr>
                          <m:t>1</m:t>
                        </m:r>
                      </m:sub>
                      <m:sup>
                        <m:r>
                          <a:rPr lang="en-US" b="0" i="1" smtClean="0">
                            <a:latin typeface="Cambria Math" panose="02040503050406030204" pitchFamily="18" charset="0"/>
                          </a:rPr>
                          <m:t>𝑘</m:t>
                        </m:r>
                      </m:sup>
                    </m:sSubSup>
                  </m:oMath>
                </a14:m>
                <a:r>
                  <a:rPr lang="en-US" dirty="0" smtClean="0"/>
                  <a:t>(t) =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r>
                          <a:rPr lang="en-US" b="0" i="1" smtClean="0">
                            <a:latin typeface="Cambria Math" panose="02040503050406030204" pitchFamily="18" charset="0"/>
                          </a:rPr>
                          <m:t>𝑃𝐶</m:t>
                        </m:r>
                        <m:r>
                          <a:rPr lang="en-US" b="0" i="1" baseline="-25000" smtClean="0">
                            <a:latin typeface="Cambria Math" panose="02040503050406030204" pitchFamily="18" charset="0"/>
                          </a:rPr>
                          <m:t>1</m:t>
                        </m:r>
                      </m:e>
                    </m:rad>
                  </m:oMath>
                </a14:m>
                <a:r>
                  <a:rPr lang="en-US" dirty="0" smtClean="0"/>
                  <a:t> x</a:t>
                </a:r>
                <a:r>
                  <a:rPr lang="en-US" baseline="30000" dirty="0" smtClean="0"/>
                  <a:t>(k)</a:t>
                </a:r>
                <a:r>
                  <a:rPr lang="en-US" dirty="0" smtClean="0"/>
                  <a:t>(t)D</a:t>
                </a:r>
                <a:r>
                  <a:rPr lang="en-US" baseline="30000" dirty="0" smtClean="0"/>
                  <a:t>(k)</a:t>
                </a:r>
                <a:r>
                  <a:rPr lang="en-US" dirty="0" smtClean="0"/>
                  <a:t>(t)cos(2</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m:t>
                    </m:r>
                    <m:r>
                      <a:rPr lang="en-US" b="0" i="1" baseline="-25000" smtClean="0">
                        <a:latin typeface="Cambria Math" panose="02040503050406030204" pitchFamily="18" charset="0"/>
                        <a:ea typeface="Cambria Math" panose="02040503050406030204" pitchFamily="18" charset="0"/>
                      </a:rPr>
                      <m:t>𝐿</m:t>
                    </m:r>
                    <m:r>
                      <a:rPr lang="en-US" b="0" i="1" baseline="-25000"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r>
                      <a:rPr lang="en-US" b="0" i="1" baseline="-25000" smtClean="0">
                        <a:latin typeface="Cambria Math" panose="02040503050406030204" pitchFamily="18" charset="0"/>
                        <a:ea typeface="Cambria Math" panose="02040503050406030204" pitchFamily="18" charset="0"/>
                      </a:rPr>
                      <m:t>𝐿</m:t>
                    </m:r>
                    <m:r>
                      <a:rPr lang="en-US" b="0" i="1" baseline="-25000" smtClean="0">
                        <a:latin typeface="Cambria Math" panose="02040503050406030204" pitchFamily="18" charset="0"/>
                        <a:ea typeface="Cambria Math" panose="02040503050406030204" pitchFamily="18" charset="0"/>
                      </a:rPr>
                      <m:t>1</m:t>
                    </m:r>
                  </m:oMath>
                </a14:m>
                <a:r>
                  <a:rPr lang="en-US" dirty="0" smtClean="0"/>
                  <a:t>) +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𝑃𝑌</m:t>
                        </m:r>
                        <m:r>
                          <a:rPr lang="en-US" i="1" baseline="-25000">
                            <a:latin typeface="Cambria Math" panose="02040503050406030204" pitchFamily="18" charset="0"/>
                          </a:rPr>
                          <m:t>1</m:t>
                        </m:r>
                      </m:e>
                    </m:rad>
                  </m:oMath>
                </a14:m>
                <a:r>
                  <a:rPr lang="en-US" dirty="0"/>
                  <a:t> </a:t>
                </a:r>
                <a:r>
                  <a:rPr lang="en-US" dirty="0" smtClean="0"/>
                  <a:t>y</a:t>
                </a:r>
                <a:r>
                  <a:rPr lang="en-US" baseline="30000" dirty="0" smtClean="0"/>
                  <a:t>(k</a:t>
                </a:r>
                <a:r>
                  <a:rPr lang="en-US" baseline="30000" dirty="0"/>
                  <a:t>)</a:t>
                </a:r>
                <a:r>
                  <a:rPr lang="en-US" dirty="0"/>
                  <a:t>(t)D</a:t>
                </a:r>
                <a:r>
                  <a:rPr lang="en-US" baseline="30000" dirty="0"/>
                  <a:t>(k)</a:t>
                </a:r>
                <a:r>
                  <a:rPr lang="en-US" dirty="0"/>
                  <a:t>(</a:t>
                </a:r>
                <a:r>
                  <a:rPr lang="en-US" dirty="0" smtClean="0"/>
                  <a:t>t)sin(2</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𝑓𝐿</m:t>
                    </m:r>
                    <m:r>
                      <a:rPr lang="en-US" i="1" baseline="-2500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baseline="-25000">
                        <a:latin typeface="Cambria Math" panose="02040503050406030204" pitchFamily="18" charset="0"/>
                        <a:ea typeface="Cambria Math" panose="02040503050406030204" pitchFamily="18" charset="0"/>
                      </a:rPr>
                      <m:t>𝐿</m:t>
                    </m:r>
                    <m:r>
                      <a:rPr lang="en-US" i="1" baseline="-25000">
                        <a:latin typeface="Cambria Math" panose="02040503050406030204" pitchFamily="18" charset="0"/>
                        <a:ea typeface="Cambria Math" panose="02040503050406030204" pitchFamily="18" charset="0"/>
                      </a:rPr>
                      <m:t>1</m:t>
                    </m:r>
                  </m:oMath>
                </a14:m>
                <a:r>
                  <a:rPr lang="en-US" dirty="0" smtClean="0"/>
                  <a:t>)</a:t>
                </a:r>
              </a:p>
              <a:p>
                <a:pPr>
                  <a:buFont typeface="Arial" panose="020B0604020202020204" pitchFamily="34" charset="0"/>
                  <a:buChar char="•"/>
                </a:pPr>
                <a:r>
                  <a:rPr lang="en-US" dirty="0" smtClean="0"/>
                  <a:t>L2 </a:t>
                </a:r>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𝐿</m:t>
                        </m:r>
                        <m:r>
                          <a:rPr lang="en-US" b="0" i="1" smtClean="0">
                            <a:latin typeface="Cambria Math" panose="02040503050406030204" pitchFamily="18" charset="0"/>
                          </a:rPr>
                          <m:t>2</m:t>
                        </m:r>
                      </m:sub>
                      <m:sup>
                        <m:r>
                          <a:rPr lang="en-US" i="1">
                            <a:latin typeface="Cambria Math" panose="02040503050406030204" pitchFamily="18" charset="0"/>
                          </a:rPr>
                          <m:t>𝑘</m:t>
                        </m:r>
                      </m:sup>
                    </m:sSubSup>
                  </m:oMath>
                </a14:m>
                <a:r>
                  <a:rPr lang="en-US" dirty="0"/>
                  <a:t>(t) =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𝑃𝑌</m:t>
                        </m:r>
                        <m:r>
                          <a:rPr lang="en-US" b="0" i="1" baseline="-25000" smtClean="0">
                            <a:latin typeface="Cambria Math" panose="02040503050406030204" pitchFamily="18" charset="0"/>
                          </a:rPr>
                          <m:t>2</m:t>
                        </m:r>
                      </m:e>
                    </m:rad>
                  </m:oMath>
                </a14:m>
                <a:r>
                  <a:rPr lang="en-US" dirty="0"/>
                  <a:t> </a:t>
                </a:r>
                <a:r>
                  <a:rPr lang="en-US" dirty="0" smtClean="0"/>
                  <a:t>y</a:t>
                </a:r>
                <a:r>
                  <a:rPr lang="en-US" baseline="30000" dirty="0" smtClean="0"/>
                  <a:t>(k</a:t>
                </a:r>
                <a:r>
                  <a:rPr lang="en-US" baseline="30000" dirty="0"/>
                  <a:t>)</a:t>
                </a:r>
                <a:r>
                  <a:rPr lang="en-US" dirty="0"/>
                  <a:t>(t)D</a:t>
                </a:r>
                <a:r>
                  <a:rPr lang="en-US" baseline="30000" dirty="0"/>
                  <a:t>(k)</a:t>
                </a:r>
                <a:r>
                  <a:rPr lang="en-US" dirty="0"/>
                  <a:t>(</a:t>
                </a:r>
                <a:r>
                  <a:rPr lang="en-US" dirty="0" smtClean="0"/>
                  <a:t>t)sin(2</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𝑓𝐿</m:t>
                    </m:r>
                    <m:r>
                      <a:rPr lang="en-US" b="0" i="1" baseline="-25000"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baseline="-25000">
                        <a:latin typeface="Cambria Math" panose="02040503050406030204" pitchFamily="18" charset="0"/>
                        <a:ea typeface="Cambria Math" panose="02040503050406030204" pitchFamily="18" charset="0"/>
                      </a:rPr>
                      <m:t>𝐿</m:t>
                    </m:r>
                    <m:r>
                      <a:rPr lang="en-US" b="0" i="1" baseline="-25000" smtClean="0">
                        <a:latin typeface="Cambria Math" panose="02040503050406030204" pitchFamily="18" charset="0"/>
                        <a:ea typeface="Cambria Math" panose="02040503050406030204" pitchFamily="18" charset="0"/>
                      </a:rPr>
                      <m:t>2</m:t>
                    </m:r>
                  </m:oMath>
                </a14:m>
                <a:r>
                  <a:rPr lang="en-US" dirty="0" smtClean="0"/>
                  <a:t>)</a:t>
                </a: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55608" y="293298"/>
                <a:ext cx="10860656" cy="5955101"/>
              </a:xfrm>
              <a:blipFill rotWithShape="0">
                <a:blip r:embed="rId2"/>
                <a:stretch>
                  <a:fillRect l="-618"/>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220" y="293298"/>
            <a:ext cx="7498080" cy="3550920"/>
          </a:xfrm>
          <a:prstGeom prst="rect">
            <a:avLst/>
          </a:prstGeom>
        </p:spPr>
      </p:pic>
      <p:sp>
        <p:nvSpPr>
          <p:cNvPr id="2" name="Footer Placeholder 1"/>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20</a:t>
            </a:fld>
            <a:endParaRPr lang="en-US"/>
          </a:p>
        </p:txBody>
      </p:sp>
    </p:spTree>
    <p:extLst>
      <p:ext uri="{BB962C8B-B14F-4D97-AF65-F5344CB8AC3E}">
        <p14:creationId xmlns:p14="http://schemas.microsoft.com/office/powerpoint/2010/main" val="2701807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Receivers</a:t>
            </a:r>
            <a:endParaRPr lang="en-US" dirty="0"/>
          </a:p>
        </p:txBody>
      </p:sp>
      <p:sp>
        <p:nvSpPr>
          <p:cNvPr id="3" name="Content Placeholder 2"/>
          <p:cNvSpPr>
            <a:spLocks noGrp="1"/>
          </p:cNvSpPr>
          <p:nvPr>
            <p:ph idx="1"/>
          </p:nvPr>
        </p:nvSpPr>
        <p:spPr>
          <a:xfrm>
            <a:off x="1026544" y="2035834"/>
            <a:ext cx="9023310" cy="4212565"/>
          </a:xfrm>
        </p:spPr>
        <p:txBody>
          <a:bodyPr/>
          <a:lstStyle/>
          <a:p>
            <a:pPr marL="0" indent="0">
              <a:buNone/>
            </a:pPr>
            <a:r>
              <a:rPr lang="en-US" sz="2400" dirty="0" smtClean="0"/>
              <a:t>Functions of GPS receivers are:-</a:t>
            </a:r>
          </a:p>
          <a:p>
            <a:pPr>
              <a:buFont typeface="Arial" panose="020B0604020202020204" pitchFamily="34" charset="0"/>
              <a:buChar char="•"/>
            </a:pPr>
            <a:r>
              <a:rPr lang="en-US" dirty="0" smtClean="0"/>
              <a:t>Capture RF signals transmitted by satellites </a:t>
            </a:r>
          </a:p>
          <a:p>
            <a:pPr>
              <a:buFont typeface="Arial" panose="020B0604020202020204" pitchFamily="34" charset="0"/>
              <a:buChar char="•"/>
            </a:pPr>
            <a:r>
              <a:rPr lang="en-US" dirty="0" smtClean="0"/>
              <a:t>To separate the signals from satellite in view</a:t>
            </a:r>
          </a:p>
          <a:p>
            <a:pPr>
              <a:buFont typeface="Arial" panose="020B0604020202020204" pitchFamily="34" charset="0"/>
              <a:buChar char="•"/>
            </a:pPr>
            <a:r>
              <a:rPr lang="en-US" dirty="0" smtClean="0"/>
              <a:t>To perform measurement of signal transit time and Doppler shift</a:t>
            </a:r>
          </a:p>
          <a:p>
            <a:pPr>
              <a:buFont typeface="Arial" panose="020B0604020202020204" pitchFamily="34" charset="0"/>
              <a:buChar char="•"/>
            </a:pPr>
            <a:r>
              <a:rPr lang="en-US" dirty="0" smtClean="0"/>
              <a:t>Decode navigation message to determine satellite position, velocity and  clock parameters</a:t>
            </a:r>
          </a:p>
          <a:p>
            <a:pPr>
              <a:buFont typeface="Arial" panose="020B0604020202020204" pitchFamily="34" charset="0"/>
              <a:buChar char="•"/>
            </a:pPr>
            <a:r>
              <a:rPr lang="en-US" dirty="0" smtClean="0"/>
              <a:t>To estimate user position, velocity and time</a:t>
            </a:r>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21</a:t>
            </a:fld>
            <a:endParaRPr lang="en-US"/>
          </a:p>
        </p:txBody>
      </p:sp>
    </p:spTree>
    <p:extLst>
      <p:ext uri="{BB962C8B-B14F-4D97-AF65-F5344CB8AC3E}">
        <p14:creationId xmlns:p14="http://schemas.microsoft.com/office/powerpoint/2010/main" val="3776564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Acquisition and Tracking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7159" y="1853248"/>
            <a:ext cx="6373964" cy="4195762"/>
          </a:xfrm>
        </p:spPr>
      </p:pic>
      <p:sp>
        <p:nvSpPr>
          <p:cNvPr id="3" name="Footer Placeholder 2"/>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22</a:t>
            </a:fld>
            <a:endParaRPr lang="en-US"/>
          </a:p>
        </p:txBody>
      </p:sp>
    </p:spTree>
    <p:extLst>
      <p:ext uri="{BB962C8B-B14F-4D97-AF65-F5344CB8AC3E}">
        <p14:creationId xmlns:p14="http://schemas.microsoft.com/office/powerpoint/2010/main" val="249494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2718"/>
            <a:ext cx="11507638" cy="1400530"/>
          </a:xfrm>
        </p:spPr>
        <p:txBody>
          <a:bodyPr/>
          <a:lstStyle/>
          <a:p>
            <a:r>
              <a:rPr lang="en-US" dirty="0" smtClean="0"/>
              <a:t>Estimation of Position, Velocity and Time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9948" y="1621766"/>
                <a:ext cx="10368950" cy="4925683"/>
              </a:xfrm>
            </p:spPr>
            <p:txBody>
              <a:bodyPr>
                <a:normAutofit fontScale="92500"/>
              </a:bodyPr>
              <a:lstStyle/>
              <a:p>
                <a:pPr marL="0" indent="0">
                  <a:buNone/>
                </a:pPr>
                <a:r>
                  <a:rPr lang="en-US" dirty="0" smtClean="0"/>
                  <a:t>Quality of PVT estimates depend on 2 things:-</a:t>
                </a:r>
              </a:p>
              <a:p>
                <a:pPr>
                  <a:buFont typeface="Arial" panose="020B0604020202020204" pitchFamily="34" charset="0"/>
                  <a:buChar char="•"/>
                </a:pPr>
                <a:r>
                  <a:rPr lang="en-US" dirty="0" smtClean="0"/>
                  <a:t>Number of satellite in view and their spatial distribution in sky and</a:t>
                </a:r>
              </a:p>
              <a:p>
                <a:pPr>
                  <a:buFont typeface="Arial" panose="020B0604020202020204" pitchFamily="34" charset="0"/>
                  <a:buChar char="•"/>
                </a:pPr>
                <a:r>
                  <a:rPr lang="en-US" dirty="0" smtClean="0"/>
                  <a:t>Quality of range and range rate measurements</a:t>
                </a:r>
              </a:p>
              <a:p>
                <a:pPr marL="0" indent="0">
                  <a:buNone/>
                </a:pPr>
                <a:endParaRPr lang="en-US" dirty="0" smtClean="0"/>
              </a:p>
              <a:p>
                <a:pPr>
                  <a:buFont typeface="Arial" panose="020B0604020202020204" pitchFamily="34" charset="0"/>
                  <a:buChar char="•"/>
                </a:pPr>
                <a:r>
                  <a:rPr lang="en-US" dirty="0" smtClean="0"/>
                  <a:t>Revised model of Pseudo-range measurement:-</a:t>
                </a:r>
              </a:p>
              <a:p>
                <a:pPr marL="0" indent="0">
                  <a:buNone/>
                </a:pPr>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𝜌</m:t>
                    </m:r>
                  </m:oMath>
                </a14:m>
                <a:r>
                  <a:rPr lang="en-US" baseline="30000" dirty="0"/>
                  <a:t>k </a:t>
                </a:r>
                <a:r>
                  <a:rPr lang="en-US" dirty="0"/>
                  <a:t> </a:t>
                </a:r>
                <a14:m>
                  <m:oMath xmlns:m="http://schemas.openxmlformats.org/officeDocument/2006/math">
                    <m:r>
                      <a:rPr lang="en-US">
                        <a:latin typeface="Cambria Math" panose="02040503050406030204" pitchFamily="18" charset="0"/>
                      </a:rPr>
                      <m:t>= </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baseline="30000">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𝑥</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𝑦</m:t>
                                </m:r>
                                <m:r>
                                  <a:rPr lang="en-US" i="1" baseline="30000">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𝑦</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𝑧</m:t>
                                </m:r>
                                <m:r>
                                  <a:rPr lang="en-US" i="1" baseline="30000">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𝑧</m:t>
                                </m:r>
                              </m:e>
                            </m:d>
                          </m:e>
                          <m:sup>
                            <m:r>
                              <a:rPr lang="en-US" i="1">
                                <a:latin typeface="Cambria Math" panose="02040503050406030204" pitchFamily="18" charset="0"/>
                              </a:rPr>
                              <m:t>2</m:t>
                            </m:r>
                          </m:sup>
                        </m:sSup>
                      </m:e>
                    </m:rad>
                  </m:oMath>
                </a14:m>
                <a:r>
                  <a:rPr lang="en-US" dirty="0"/>
                  <a:t> </a:t>
                </a:r>
                <a:r>
                  <a:rPr lang="en-US" dirty="0" smtClean="0"/>
                  <a:t>+ b</a:t>
                </a:r>
                <a:r>
                  <a:rPr lang="en-US" i="1" dirty="0" smtClean="0"/>
                  <a:t> +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r>
                  <a:rPr lang="en-US" i="1" baseline="30000" dirty="0" smtClean="0"/>
                  <a:t>(k)</a:t>
                </a:r>
                <a:r>
                  <a:rPr lang="en-US" dirty="0"/>
                  <a:t> </a:t>
                </a:r>
                <a:r>
                  <a:rPr lang="en-US" dirty="0" smtClean="0"/>
                  <a:t>,  ignoring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i="1" baseline="30000" dirty="0"/>
                  <a:t>(k</a:t>
                </a:r>
                <a:r>
                  <a:rPr lang="en-US" i="1" baseline="30000" dirty="0" smtClean="0"/>
                  <a:t>) </a:t>
                </a:r>
                <a:r>
                  <a:rPr lang="en-US" dirty="0" smtClean="0"/>
                  <a:t>and solving equation</a:t>
                </a:r>
              </a:p>
              <a:p>
                <a:pPr marL="0" indent="0">
                  <a:buNone/>
                </a:pPr>
                <a:r>
                  <a:rPr lang="en-US" dirty="0" smtClean="0"/>
                  <a:t>    to obtain x, y, z &amp; b which fits measurement best in some sense</a:t>
                </a:r>
              </a:p>
              <a:p>
                <a:pPr marL="0" indent="0">
                  <a:buNone/>
                </a:pPr>
                <a:endParaRPr lang="en-US" dirty="0" smtClean="0"/>
              </a:p>
              <a:p>
                <a:pPr>
                  <a:buFont typeface="Arial" panose="020B0604020202020204" pitchFamily="34" charset="0"/>
                  <a:buChar char="•"/>
                </a:pPr>
                <a:r>
                  <a:rPr lang="en-US" dirty="0" smtClean="0"/>
                  <a:t>Least Square Algorithm to obtain best fit, converts estimation problem into minimization problem, </a:t>
                </a:r>
              </a:p>
              <a:p>
                <a:pPr marL="0" indent="0">
                  <a:buNone/>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𝐾</m:t>
                          </m:r>
                        </m:sup>
                        <m:e>
                          <m:r>
                            <m:rPr>
                              <m:nor/>
                            </m:rPr>
                            <a:rPr lang="en-US" dirty="0"/>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baseline="30000">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𝑥</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𝑦</m:t>
                                      </m:r>
                                      <m:r>
                                        <a:rPr lang="en-US" i="1" baseline="30000">
                                          <a:latin typeface="Cambria Math" panose="02040503050406030204" pitchFamily="18" charset="0"/>
                                        </a:rPr>
                                        <m:t>𝑘</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𝑧</m:t>
                                      </m:r>
                                      <m:r>
                                        <a:rPr lang="en-US" i="1" baseline="30000">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𝑧</m:t>
                                      </m:r>
                                    </m:e>
                                  </m:d>
                                </m:e>
                                <m:sup>
                                  <m:r>
                                    <a:rPr lang="en-US" i="1">
                                      <a:latin typeface="Cambria Math" panose="02040503050406030204" pitchFamily="18" charset="0"/>
                                    </a:rPr>
                                    <m:t>2</m:t>
                                  </m:r>
                                </m:sup>
                              </m:sSup>
                            </m:e>
                          </m:rad>
                          <m:r>
                            <a:rPr lang="en-US" i="1">
                              <a:latin typeface="Cambria Math" panose="02040503050406030204" pitchFamily="18" charset="0"/>
                            </a:rPr>
                            <m:t> </m:t>
                          </m:r>
                          <m:r>
                            <m:rPr>
                              <m:nor/>
                            </m:rPr>
                            <a:rPr lang="en-US" dirty="0"/>
                            <m:t>+ </m:t>
                          </m:r>
                          <m:r>
                            <m:rPr>
                              <m:nor/>
                            </m:rPr>
                            <a:rPr lang="en-US" dirty="0"/>
                            <m:t>b</m:t>
                          </m:r>
                          <m:r>
                            <m:rPr>
                              <m:nor/>
                            </m:rPr>
                            <a:rPr lang="en-US" dirty="0"/>
                            <m:t> − </m:t>
                          </m:r>
                          <m:r>
                            <a:rPr lang="en-US" i="1">
                              <a:latin typeface="Cambria Math" panose="02040503050406030204" pitchFamily="18" charset="0"/>
                              <a:ea typeface="Cambria Math" panose="02040503050406030204" pitchFamily="18" charset="0"/>
                            </a:rPr>
                            <m:t>𝜌</m:t>
                          </m:r>
                          <m:r>
                            <m:rPr>
                              <m:nor/>
                            </m:rPr>
                            <a:rPr lang="en-US" baseline="30000" dirty="0"/>
                            <m:t>k</m:t>
                          </m:r>
                          <m:r>
                            <m:rPr>
                              <m:nor/>
                            </m:rPr>
                            <a:rPr lang="en-US" dirty="0"/>
                            <m:t> )</m:t>
                          </m:r>
                          <m:r>
                            <m:rPr>
                              <m:nor/>
                            </m:rPr>
                            <a:rPr lang="en-US" b="0" i="0" baseline="30000" dirty="0" smtClean="0"/>
                            <m:t>2</m:t>
                          </m:r>
                          <m:r>
                            <m:rPr>
                              <m:nor/>
                            </m:rPr>
                            <a:rPr lang="en-US" b="0" i="0" dirty="0" smtClean="0"/>
                            <m:t> </m:t>
                          </m:r>
                          <m:r>
                            <m:rPr>
                              <m:nor/>
                            </m:rPr>
                            <a:rPr lang="en-US" dirty="0"/>
                            <m:t> </m:t>
                          </m:r>
                          <m:r>
                            <m:rPr>
                              <m:nor/>
                            </m:rPr>
                            <a:rPr lang="en-US" b="0" i="0" dirty="0" smtClean="0"/>
                            <m:t>  </m:t>
                          </m:r>
                        </m:e>
                      </m:nary>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9948" y="1621766"/>
                <a:ext cx="10368950" cy="4925683"/>
              </a:xfrm>
              <a:blipFill rotWithShape="0">
                <a:blip r:embed="rId2"/>
                <a:stretch>
                  <a:fillRect l="-529" t="-6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23</a:t>
            </a:fld>
            <a:endParaRPr lang="en-US"/>
          </a:p>
        </p:txBody>
      </p:sp>
    </p:spTree>
    <p:extLst>
      <p:ext uri="{BB962C8B-B14F-4D97-AF65-F5344CB8AC3E}">
        <p14:creationId xmlns:p14="http://schemas.microsoft.com/office/powerpoint/2010/main" val="58324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Measurements Models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85004" y="1345721"/>
                <a:ext cx="9264849" cy="5218981"/>
              </a:xfrm>
            </p:spPr>
            <p:txBody>
              <a:bodyPr/>
              <a:lstStyle/>
              <a:p>
                <a:pPr>
                  <a:buFont typeface="Arial" panose="020B0604020202020204" pitchFamily="34" charset="0"/>
                  <a:buChar char="•"/>
                </a:pPr>
                <a:r>
                  <a:rPr lang="en-US" sz="2400" dirty="0" smtClean="0"/>
                  <a:t>Code Phase Measurements</a:t>
                </a:r>
              </a:p>
              <a:p>
                <a:pPr marL="0" indent="0">
                  <a:buNone/>
                </a:pPr>
                <a:r>
                  <a:rPr lang="en-US" dirty="0"/>
                  <a:t> </a:t>
                </a:r>
                <a:r>
                  <a:rPr lang="en-US" dirty="0" smtClean="0"/>
                  <a:t>	t = GPS Time (GPS monitor station)</a:t>
                </a:r>
              </a:p>
              <a:p>
                <a:pPr marL="0" indent="0">
                  <a:buNone/>
                </a:pPr>
                <a:r>
                  <a:rPr lang="en-US" i="1" dirty="0">
                    <a:latin typeface="Cambria Math" panose="02040503050406030204" pitchFamily="18" charset="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𝜏</m:t>
                    </m:r>
                  </m:oMath>
                </a14:m>
                <a:r>
                  <a:rPr lang="en-US" dirty="0" smtClean="0"/>
                  <a:t>: transit time</a:t>
                </a:r>
              </a:p>
              <a:p>
                <a:pPr marL="0" indent="0">
                  <a:buNone/>
                </a:pPr>
                <a:r>
                  <a:rPr lang="en-US" dirty="0"/>
                  <a:t>	</a:t>
                </a:r>
                <a:r>
                  <a:rPr lang="en-US" dirty="0" err="1" smtClean="0"/>
                  <a:t>t</a:t>
                </a:r>
                <a:r>
                  <a:rPr lang="en-US" baseline="30000" dirty="0" err="1" smtClean="0"/>
                  <a:t>s</a:t>
                </a:r>
                <a:r>
                  <a:rPr lang="en-US" dirty="0" smtClean="0"/>
                  <a:t> (t -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smtClean="0"/>
                  <a:t>): emission time</a:t>
                </a:r>
              </a:p>
              <a:p>
                <a:pPr marL="0" indent="0">
                  <a:buNone/>
                </a:pPr>
                <a:r>
                  <a:rPr lang="en-US" dirty="0" smtClean="0"/>
                  <a:t>	</a:t>
                </a:r>
                <a:r>
                  <a:rPr lang="en-US" dirty="0" err="1" smtClean="0"/>
                  <a:t>t</a:t>
                </a:r>
                <a:r>
                  <a:rPr lang="en-US" baseline="-25000" dirty="0" err="1" smtClean="0"/>
                  <a:t>u</a:t>
                </a:r>
                <a:r>
                  <a:rPr lang="en-US" dirty="0"/>
                  <a:t> </a:t>
                </a:r>
                <a:r>
                  <a:rPr lang="en-US" dirty="0" smtClean="0"/>
                  <a:t>(t): arrival time measured at user receiver clock</a:t>
                </a:r>
              </a:p>
              <a:p>
                <a:pPr marL="0" indent="0">
                  <a:buNone/>
                </a:pPr>
                <a:r>
                  <a:rPr lang="en-US" dirty="0" smtClean="0"/>
                  <a:t>	</a:t>
                </a:r>
                <a:r>
                  <a:rPr lang="en-US" dirty="0"/>
                  <a:t>t</a:t>
                </a:r>
                <a:r>
                  <a:rPr lang="en-US" dirty="0" smtClean="0"/>
                  <a:t>herefore pseudo-range, </a:t>
                </a:r>
                <a14:m>
                  <m:oMath xmlns:m="http://schemas.openxmlformats.org/officeDocument/2006/math">
                    <m:r>
                      <a:rPr lang="en-US" i="1" smtClean="0">
                        <a:latin typeface="Cambria Math" panose="02040503050406030204" pitchFamily="18" charset="0"/>
                        <a:ea typeface="Cambria Math" panose="02040503050406030204" pitchFamily="18" charset="0"/>
                      </a:rPr>
                      <m:t>𝜌</m:t>
                    </m:r>
                  </m:oMath>
                </a14:m>
                <a:r>
                  <a:rPr lang="en-US" dirty="0" smtClean="0"/>
                  <a:t>(t) = c [</a:t>
                </a:r>
                <a:r>
                  <a:rPr lang="en-US" dirty="0" err="1" smtClean="0"/>
                  <a:t>t</a:t>
                </a:r>
                <a:r>
                  <a:rPr lang="en-US" baseline="-25000" dirty="0" err="1" smtClean="0"/>
                  <a:t>u</a:t>
                </a:r>
                <a:r>
                  <a:rPr lang="en-US" dirty="0" smtClean="0"/>
                  <a:t> (t) – </a:t>
                </a:r>
                <a:r>
                  <a:rPr lang="en-US" dirty="0" err="1" smtClean="0"/>
                  <a:t>t</a:t>
                </a:r>
                <a:r>
                  <a:rPr lang="en-US" baseline="30000" dirty="0" err="1" smtClean="0"/>
                  <a:t>s</a:t>
                </a:r>
                <a:r>
                  <a:rPr lang="en-US" dirty="0" smtClean="0"/>
                  <a:t> (t -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smtClean="0"/>
                  <a:t>)] and in terms of GPST</a:t>
                </a:r>
              </a:p>
              <a:p>
                <a:pPr marL="0" indent="0">
                  <a:buNone/>
                </a:pPr>
                <a:r>
                  <a:rPr lang="en-US" dirty="0"/>
                  <a:t>	</a:t>
                </a:r>
                <a:r>
                  <a:rPr lang="en-US" dirty="0" err="1" smtClean="0"/>
                  <a:t>t</a:t>
                </a:r>
                <a:r>
                  <a:rPr lang="en-US" baseline="-25000" dirty="0" err="1" smtClean="0"/>
                  <a:t>u</a:t>
                </a:r>
                <a:r>
                  <a:rPr lang="en-US" dirty="0" smtClean="0"/>
                  <a:t> </a:t>
                </a:r>
                <a:r>
                  <a:rPr lang="en-US" dirty="0"/>
                  <a:t>(t</a:t>
                </a:r>
                <a:r>
                  <a:rPr lang="en-US" dirty="0" smtClean="0"/>
                  <a:t>) = t + </a:t>
                </a:r>
                <a14:m>
                  <m:oMath xmlns:m="http://schemas.openxmlformats.org/officeDocument/2006/math">
                    <m:r>
                      <a:rPr lang="en-US" i="1" smtClean="0">
                        <a:latin typeface="Cambria Math" panose="02040503050406030204" pitchFamily="18" charset="0"/>
                        <a:ea typeface="Cambria Math" panose="02040503050406030204" pitchFamily="18" charset="0"/>
                      </a:rPr>
                      <m:t>𝛿</m:t>
                    </m:r>
                  </m:oMath>
                </a14:m>
                <a:r>
                  <a:rPr lang="en-US" dirty="0"/>
                  <a:t> </a:t>
                </a:r>
                <a:r>
                  <a:rPr lang="en-US" dirty="0" err="1"/>
                  <a:t>t</a:t>
                </a:r>
                <a:r>
                  <a:rPr lang="en-US" baseline="-25000" dirty="0" err="1"/>
                  <a:t>u</a:t>
                </a:r>
                <a:r>
                  <a:rPr lang="en-US" dirty="0"/>
                  <a:t> (t</a:t>
                </a:r>
                <a:r>
                  <a:rPr lang="en-US" dirty="0" smtClean="0"/>
                  <a:t>) and </a:t>
                </a:r>
                <a:r>
                  <a:rPr lang="en-US" dirty="0"/>
                  <a:t>t</a:t>
                </a:r>
                <a:r>
                  <a:rPr lang="en-US" baseline="30000" dirty="0" err="1"/>
                  <a:t>s</a:t>
                </a:r>
                <a:r>
                  <a:rPr lang="en-US" dirty="0"/>
                  <a:t> (t -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smtClean="0"/>
                  <a:t>) = (t </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smtClean="0"/>
                  <a:t>) + </a:t>
                </a:r>
                <a14:m>
                  <m:oMath xmlns:m="http://schemas.openxmlformats.org/officeDocument/2006/math">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 </m:t>
                    </m:r>
                  </m:oMath>
                </a14:m>
                <a:r>
                  <a:rPr lang="en-US" dirty="0"/>
                  <a:t>t</a:t>
                </a:r>
                <a:r>
                  <a:rPr lang="en-US" baseline="30000" dirty="0" err="1"/>
                  <a:t>s</a:t>
                </a:r>
                <a:r>
                  <a:rPr lang="en-US" dirty="0"/>
                  <a:t> (t -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smtClean="0"/>
                  <a:t>), </a:t>
                </a:r>
              </a:p>
              <a:p>
                <a:pPr marL="0" indent="0">
                  <a:buNone/>
                </a:pPr>
                <a:r>
                  <a:rPr lang="en-US" dirty="0"/>
                  <a:t>	</a:t>
                </a:r>
                <a:r>
                  <a:rPr lang="en-US" dirty="0" smtClean="0"/>
                  <a:t>thus above pseudo -</a:t>
                </a:r>
                <a:r>
                  <a:rPr lang="en-US" dirty="0"/>
                  <a:t> </a:t>
                </a:r>
                <a:r>
                  <a:rPr lang="en-US" dirty="0" smtClean="0"/>
                  <a:t>range can be written as,</a:t>
                </a:r>
              </a:p>
              <a:p>
                <a:pPr marL="0" indent="0">
                  <a:buNone/>
                </a:pP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𝜌</m:t>
                    </m:r>
                  </m:oMath>
                </a14:m>
                <a:r>
                  <a:rPr lang="en-US" dirty="0"/>
                  <a:t>(t) </a:t>
                </a:r>
                <a:r>
                  <a:rPr lang="en-US" dirty="0" smtClean="0"/>
                  <a:t>= c[t </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𝛿</m:t>
                    </m:r>
                  </m:oMath>
                </a14:m>
                <a:r>
                  <a:rPr lang="en-US" dirty="0"/>
                  <a:t> </a:t>
                </a:r>
                <a:r>
                  <a:rPr lang="en-US" dirty="0" err="1"/>
                  <a:t>t</a:t>
                </a:r>
                <a:r>
                  <a:rPr lang="en-US" baseline="-25000" dirty="0" err="1"/>
                  <a:t>u</a:t>
                </a:r>
                <a:r>
                  <a:rPr lang="en-US" dirty="0"/>
                  <a:t> (t) </a:t>
                </a:r>
                <a:r>
                  <a:rPr lang="en-US" dirty="0" smtClean="0"/>
                  <a:t>– ((</a:t>
                </a:r>
                <a:r>
                  <a:rPr lang="en-US" dirty="0"/>
                  <a:t>t -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 </m:t>
                    </m:r>
                  </m:oMath>
                </a14:m>
                <a:r>
                  <a:rPr lang="en-US" dirty="0"/>
                  <a:t>t</a:t>
                </a:r>
                <a:r>
                  <a:rPr lang="en-US" baseline="30000" dirty="0" err="1"/>
                  <a:t>s</a:t>
                </a:r>
                <a:r>
                  <a:rPr lang="en-US" dirty="0"/>
                  <a:t> (t -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smtClean="0"/>
                  <a:t>)) ] + </a:t>
                </a:r>
                <a14:m>
                  <m:oMath xmlns:m="http://schemas.openxmlformats.org/officeDocument/2006/math">
                    <m:r>
                      <a:rPr lang="en-US" i="1" smtClean="0">
                        <a:latin typeface="Cambria Math" panose="02040503050406030204" pitchFamily="18" charset="0"/>
                        <a:ea typeface="Cambria Math" panose="02040503050406030204" pitchFamily="18" charset="0"/>
                      </a:rPr>
                      <m:t>𝜀</m:t>
                    </m:r>
                    <m:r>
                      <a:rPr lang="en-US" i="1" baseline="-25000" smtClean="0">
                        <a:latin typeface="Cambria Math" panose="02040503050406030204" pitchFamily="18" charset="0"/>
                        <a:ea typeface="Cambria Math" panose="02040503050406030204" pitchFamily="18" charset="0"/>
                      </a:rPr>
                      <m:t>𝜌</m:t>
                    </m:r>
                  </m:oMath>
                </a14:m>
                <a:r>
                  <a:rPr lang="en-US" dirty="0" smtClean="0"/>
                  <a:t>(t) and,</a:t>
                </a:r>
              </a:p>
              <a:p>
                <a:pPr marL="0" indent="0">
                  <a:buNone/>
                </a:pPr>
                <a:r>
                  <a:rPr lang="en-US" dirty="0"/>
                  <a:t>	</a:t>
                </a:r>
                <a:r>
                  <a:rPr lang="en-US" dirty="0" smtClean="0"/>
                  <a:t>c</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smtClean="0"/>
                  <a:t> = r(t, t-</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smtClean="0"/>
                  <a:t>) + I</a:t>
                </a:r>
                <a14:m>
                  <m:oMath xmlns:m="http://schemas.openxmlformats.org/officeDocument/2006/math">
                    <m:r>
                      <a:rPr lang="en-US" i="1" baseline="-25000">
                        <a:latin typeface="Cambria Math" panose="02040503050406030204" pitchFamily="18" charset="0"/>
                        <a:ea typeface="Cambria Math" panose="02040503050406030204" pitchFamily="18" charset="0"/>
                      </a:rPr>
                      <m:t>𝜌</m:t>
                    </m:r>
                  </m:oMath>
                </a14:m>
                <a:r>
                  <a:rPr lang="en-US" dirty="0" smtClean="0"/>
                  <a:t>(t) + T</a:t>
                </a:r>
                <a14:m>
                  <m:oMath xmlns:m="http://schemas.openxmlformats.org/officeDocument/2006/math">
                    <m:r>
                      <a:rPr lang="en-US" i="1" baseline="-25000">
                        <a:latin typeface="Cambria Math" panose="02040503050406030204" pitchFamily="18" charset="0"/>
                        <a:ea typeface="Cambria Math" panose="02040503050406030204" pitchFamily="18" charset="0"/>
                      </a:rPr>
                      <m:t>𝜌</m:t>
                    </m:r>
                  </m:oMath>
                </a14:m>
                <a:r>
                  <a:rPr lang="en-US" dirty="0" smtClean="0"/>
                  <a:t>(t)</a:t>
                </a:r>
              </a:p>
              <a:p>
                <a:pPr marL="0" indent="0">
                  <a:buNone/>
                </a:pPr>
                <a:r>
                  <a:rPr lang="en-US" dirty="0" smtClean="0"/>
                  <a:t>	</a:t>
                </a:r>
                <a:r>
                  <a:rPr lang="en-US" dirty="0"/>
                  <a:t> r(t, t-</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smtClean="0"/>
                  <a:t>): True Range, I</a:t>
                </a:r>
                <a14:m>
                  <m:oMath xmlns:m="http://schemas.openxmlformats.org/officeDocument/2006/math">
                    <m:r>
                      <a:rPr lang="en-US" i="1" baseline="-25000">
                        <a:latin typeface="Cambria Math" panose="02040503050406030204" pitchFamily="18" charset="0"/>
                        <a:ea typeface="Cambria Math" panose="02040503050406030204" pitchFamily="18" charset="0"/>
                      </a:rPr>
                      <m:t>𝜌</m:t>
                    </m:r>
                  </m:oMath>
                </a14:m>
                <a:r>
                  <a:rPr lang="en-US" dirty="0"/>
                  <a:t>(t) </a:t>
                </a:r>
                <a:r>
                  <a:rPr lang="en-US" dirty="0" smtClean="0"/>
                  <a:t>and </a:t>
                </a:r>
                <a:r>
                  <a:rPr lang="en-US" dirty="0"/>
                  <a:t>T</a:t>
                </a:r>
                <a14:m>
                  <m:oMath xmlns:m="http://schemas.openxmlformats.org/officeDocument/2006/math">
                    <m:r>
                      <a:rPr lang="en-US" i="1" baseline="-25000">
                        <a:latin typeface="Cambria Math" panose="02040503050406030204" pitchFamily="18" charset="0"/>
                        <a:ea typeface="Cambria Math" panose="02040503050406030204" pitchFamily="18" charset="0"/>
                      </a:rPr>
                      <m:t>𝜌</m:t>
                    </m:r>
                  </m:oMath>
                </a14:m>
                <a:r>
                  <a:rPr lang="en-US" dirty="0"/>
                  <a:t>(t</a:t>
                </a:r>
                <a:r>
                  <a:rPr lang="en-US" dirty="0" smtClean="0"/>
                  <a:t>) are Ionospheric &amp; Tropospheric 	delays</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85004" y="1345721"/>
                <a:ext cx="9264849" cy="5218981"/>
              </a:xfrm>
              <a:blipFill rotWithShape="0">
                <a:blip r:embed="rId2"/>
                <a:stretch>
                  <a:fillRect l="-526" t="-9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24</a:t>
            </a:fld>
            <a:endParaRPr lang="en-US"/>
          </a:p>
        </p:txBody>
      </p:sp>
    </p:spTree>
    <p:extLst>
      <p:ext uri="{BB962C8B-B14F-4D97-AF65-F5344CB8AC3E}">
        <p14:creationId xmlns:p14="http://schemas.microsoft.com/office/powerpoint/2010/main" val="131477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7366" y="293298"/>
                <a:ext cx="9342487" cy="5955101"/>
              </a:xfrm>
            </p:spPr>
            <p:txBody>
              <a:bodyPr>
                <a:normAutofit/>
              </a:bodyPr>
              <a:lstStyle/>
              <a:p>
                <a:pPr>
                  <a:buFont typeface="Arial" panose="020B0604020202020204" pitchFamily="34" charset="0"/>
                  <a:buChar char="•"/>
                </a:pPr>
                <a:r>
                  <a:rPr lang="en-US" sz="2400" dirty="0" smtClean="0"/>
                  <a:t>Carrier Phase Measurement</a:t>
                </a:r>
              </a:p>
              <a:p>
                <a:pPr marL="0" indent="0">
                  <a:buNone/>
                </a:pPr>
                <a:r>
                  <a:rPr lang="en-US" dirty="0" smtClean="0"/>
                  <a:t>     Count of number of cycle received since starting point of interval</a:t>
                </a:r>
              </a:p>
              <a:p>
                <a:pPr marL="0" indent="0">
                  <a:buNone/>
                </a:pPr>
                <a:r>
                  <a:rPr lang="en-US" dirty="0" smtClean="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(t) =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baseline="-25000"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oMath>
                </a14:m>
                <a:r>
                  <a:rPr lang="en-US" dirty="0" smtClean="0"/>
                  <a:t> + </a:t>
                </a:r>
                <a14:m>
                  <m:oMath xmlns:m="http://schemas.openxmlformats.org/officeDocument/2006/math">
                    <m:nary>
                      <m:naryPr>
                        <m:limLoc m:val="undOvr"/>
                        <m:ctrlPr>
                          <a:rPr lang="en-US" i="1" smtClean="0">
                            <a:latin typeface="Cambria Math" panose="02040503050406030204" pitchFamily="18" charset="0"/>
                          </a:rPr>
                        </m:ctrlPr>
                      </m:naryPr>
                      <m:sub>
                        <m:r>
                          <m:rPr>
                            <m:brk m:alnAt="24"/>
                          </m:rPr>
                          <a:rPr lang="en-US" b="0" i="1" smtClean="0">
                            <a:latin typeface="Cambria Math" panose="02040503050406030204" pitchFamily="18" charset="0"/>
                          </a:rPr>
                          <m:t>𝑡</m:t>
                        </m:r>
                        <m:r>
                          <a:rPr lang="en-US" b="0" i="1" smtClean="0">
                            <a:latin typeface="Cambria Math" panose="02040503050406030204" pitchFamily="18" charset="0"/>
                          </a:rPr>
                          <m:t>0</m:t>
                        </m:r>
                      </m:sub>
                      <m:sup>
                        <m:r>
                          <a:rPr lang="en-US" b="0" i="1" smtClean="0">
                            <a:latin typeface="Cambria Math" panose="02040503050406030204" pitchFamily="18" charset="0"/>
                          </a:rPr>
                          <m:t>𝑡</m:t>
                        </m:r>
                      </m:sup>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e>
                    </m:nary>
                    <m:r>
                      <a:rPr lang="en-US" b="0" i="1" smtClean="0">
                        <a:latin typeface="Cambria Math" panose="02040503050406030204" pitchFamily="18" charset="0"/>
                      </a:rPr>
                      <m:t>𝑑𝑠</m:t>
                    </m:r>
                  </m:oMath>
                </a14:m>
                <a:r>
                  <a:rPr lang="en-US" dirty="0" smtClean="0"/>
                  <a:t>, for small (t - t</a:t>
                </a:r>
                <a:r>
                  <a:rPr lang="en-US" baseline="-25000" dirty="0" smtClean="0"/>
                  <a:t>0</a:t>
                </a:r>
                <a:r>
                  <a:rPr lang="en-US" dirty="0" smtClean="0"/>
                  <a:t>), f = f</a:t>
                </a:r>
                <a:r>
                  <a:rPr lang="en-US" baseline="-25000" dirty="0" smtClean="0"/>
                  <a:t>0</a:t>
                </a:r>
                <a:r>
                  <a:rPr lang="en-US" dirty="0" smtClean="0"/>
                  <a:t>, thus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(t) =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baseline="-2500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oMath>
                </a14:m>
                <a:r>
                  <a:rPr lang="en-US" dirty="0"/>
                  <a:t> + </a:t>
                </a:r>
                <a:r>
                  <a:rPr lang="en-US" dirty="0" smtClean="0"/>
                  <a:t>f</a:t>
                </a:r>
                <a:r>
                  <a:rPr lang="en-US" baseline="-25000" dirty="0" smtClean="0"/>
                  <a:t>0</a:t>
                </a:r>
                <a:r>
                  <a:rPr lang="en-US" dirty="0" smtClean="0"/>
                  <a:t>(t – t</a:t>
                </a:r>
                <a:r>
                  <a:rPr lang="en-US" baseline="-25000" dirty="0" smtClean="0"/>
                  <a:t>0</a:t>
                </a:r>
                <a:r>
                  <a:rPr lang="en-US" dirty="0" smtClean="0"/>
                  <a:t>)</a:t>
                </a:r>
                <a:endParaRPr lang="en-US" dirty="0"/>
              </a:p>
              <a:p>
                <a:pPr marL="0" indent="0">
                  <a:buNone/>
                </a:pPr>
                <a:r>
                  <a:rPr lang="en-US" dirty="0" smtClean="0"/>
                  <a:t>	In case of GPS,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(t) =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baseline="-25000" smtClean="0">
                        <a:latin typeface="Cambria Math" panose="02040503050406030204" pitchFamily="18" charset="0"/>
                        <a:ea typeface="Cambria Math" panose="02040503050406030204" pitchFamily="18" charset="0"/>
                      </a:rPr>
                      <m:t>𝑢</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baseline="30000" smtClean="0">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𝜏</m:t>
                    </m:r>
                    <m:r>
                      <a:rPr lang="en-US" i="1">
                        <a:latin typeface="Cambria Math" panose="02040503050406030204" pitchFamily="18" charset="0"/>
                        <a:ea typeface="Cambria Math" panose="02040503050406030204" pitchFamily="18" charset="0"/>
                      </a:rPr>
                      <m:t>)</m:t>
                    </m:r>
                  </m:oMath>
                </a14:m>
                <a:r>
                  <a:rPr lang="en-US" dirty="0" smtClean="0"/>
                  <a:t> + N,</a:t>
                </a:r>
              </a:p>
              <a:p>
                <a:pPr marL="0" indent="0">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(t</a:t>
                </a:r>
                <a:r>
                  <a:rPr lang="en-US" dirty="0" smtClean="0"/>
                  <a:t>) = (r(t, t -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smtClean="0"/>
                  <a:t>)/</a:t>
                </a:r>
                <a14:m>
                  <m:oMath xmlns:m="http://schemas.openxmlformats.org/officeDocument/2006/math">
                    <m:r>
                      <a:rPr lang="en-US" i="1" dirty="0" smtClean="0">
                        <a:latin typeface="Cambria Math" panose="02040503050406030204" pitchFamily="18" charset="0"/>
                        <a:ea typeface="Cambria Math" panose="02040503050406030204" pitchFamily="18" charset="0"/>
                      </a:rPr>
                      <m:t>𝜆</m:t>
                    </m:r>
                  </m:oMath>
                </a14:m>
                <a:r>
                  <a:rPr lang="en-US" dirty="0" smtClean="0"/>
                  <a:t>) + N</a:t>
                </a:r>
              </a:p>
              <a:p>
                <a:pPr marL="0" indent="0">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 </a:t>
                </a:r>
                <a14:m>
                  <m:oMath xmlns:m="http://schemas.openxmlformats.org/officeDocument/2006/math">
                    <m:r>
                      <a:rPr lang="en-US" i="1" dirty="0">
                        <a:latin typeface="Cambria Math" panose="02040503050406030204" pitchFamily="18" charset="0"/>
                        <a:ea typeface="Cambria Math" panose="02040503050406030204" pitchFamily="18" charset="0"/>
                      </a:rPr>
                      <m:t>𝜆</m:t>
                    </m:r>
                  </m:oMath>
                </a14:m>
                <a:r>
                  <a:rPr lang="en-US" baseline="30000" dirty="0" smtClean="0"/>
                  <a:t>-1</a:t>
                </a:r>
                <a:r>
                  <a:rPr lang="en-US" dirty="0" smtClean="0"/>
                  <a:t> [r + I</a:t>
                </a:r>
                <a:r>
                  <a:rPr lang="en-US" dirty="0">
                    <a:ea typeface="Cambria Math" panose="02040503050406030204" pitchFamily="18" charset="0"/>
                  </a:rPr>
                  <a:t> </a:t>
                </a:r>
                <a14:m>
                  <m:oMath xmlns:m="http://schemas.openxmlformats.org/officeDocument/2006/math">
                    <m:r>
                      <a:rPr lang="en-US" i="1" baseline="-25000">
                        <a:latin typeface="Cambria Math" panose="02040503050406030204" pitchFamily="18" charset="0"/>
                        <a:ea typeface="Cambria Math" panose="02040503050406030204" pitchFamily="18" charset="0"/>
                      </a:rPr>
                      <m:t>∅</m:t>
                    </m:r>
                    <m:r>
                      <a:rPr lang="en-US" i="1" baseline="-25000" smtClean="0">
                        <a:latin typeface="Cambria Math" panose="02040503050406030204" pitchFamily="18" charset="0"/>
                        <a:ea typeface="Cambria Math" panose="02040503050406030204" pitchFamily="18" charset="0"/>
                      </a:rPr>
                      <m:t> </m:t>
                    </m:r>
                  </m:oMath>
                </a14:m>
                <a:r>
                  <a:rPr lang="en-US" dirty="0" smtClean="0"/>
                  <a:t>(t</a:t>
                </a:r>
                <a:r>
                  <a:rPr lang="en-US" dirty="0"/>
                  <a:t>) + </a:t>
                </a:r>
                <a:r>
                  <a:rPr lang="en-US" dirty="0" smtClean="0"/>
                  <a:t>T</a:t>
                </a:r>
                <a14:m>
                  <m:oMath xmlns:m="http://schemas.openxmlformats.org/officeDocument/2006/math">
                    <m:r>
                      <a:rPr lang="en-US" i="1" baseline="-25000">
                        <a:latin typeface="Cambria Math" panose="02040503050406030204" pitchFamily="18" charset="0"/>
                        <a:ea typeface="Cambria Math" panose="02040503050406030204" pitchFamily="18" charset="0"/>
                      </a:rPr>
                      <m:t>∅</m:t>
                    </m:r>
                  </m:oMath>
                </a14:m>
                <a:r>
                  <a:rPr lang="en-US" dirty="0" smtClean="0"/>
                  <a:t>(t) ] + c/</a:t>
                </a:r>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𝜆</m:t>
                    </m:r>
                  </m:oMath>
                </a14:m>
                <a:r>
                  <a:rPr lang="en-US" baseline="30000" dirty="0" smtClean="0"/>
                  <a:t> </a:t>
                </a:r>
                <a:r>
                  <a:rPr lang="en-US" baseline="30000" dirty="0"/>
                  <a:t> </a:t>
                </a:r>
                <a:r>
                  <a:rPr lang="en-US" dirty="0" smtClean="0"/>
                  <a:t>(</a:t>
                </a:r>
                <a14:m>
                  <m:oMath xmlns:m="http://schemas.openxmlformats.org/officeDocument/2006/math">
                    <m:r>
                      <a:rPr lang="en-US" i="1">
                        <a:latin typeface="Cambria Math" panose="02040503050406030204" pitchFamily="18" charset="0"/>
                        <a:ea typeface="Cambria Math" panose="02040503050406030204" pitchFamily="18" charset="0"/>
                      </a:rPr>
                      <m:t>𝛿</m:t>
                    </m:r>
                  </m:oMath>
                </a14:m>
                <a:r>
                  <a:rPr lang="en-US" dirty="0" err="1"/>
                  <a:t>t</a:t>
                </a:r>
                <a:r>
                  <a:rPr lang="en-US" baseline="-25000" dirty="0" err="1"/>
                  <a:t>u</a:t>
                </a:r>
                <a:r>
                  <a:rPr lang="en-US" dirty="0"/>
                  <a:t> </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𝛿</m:t>
                    </m:r>
                  </m:oMath>
                </a14:m>
                <a:r>
                  <a:rPr lang="en-US" dirty="0" err="1" smtClean="0"/>
                  <a:t>t</a:t>
                </a:r>
                <a:r>
                  <a:rPr lang="en-US" baseline="30000" dirty="0" err="1"/>
                  <a:t>s</a:t>
                </a:r>
                <a:r>
                  <a:rPr lang="en-US" dirty="0" smtClean="0"/>
                  <a:t>) + N + </a:t>
                </a:r>
                <a14:m>
                  <m:oMath xmlns:m="http://schemas.openxmlformats.org/officeDocument/2006/math">
                    <m:r>
                      <a:rPr lang="en-US" i="1">
                        <a:latin typeface="Cambria Math" panose="02040503050406030204" pitchFamily="18" charset="0"/>
                        <a:ea typeface="Cambria Math" panose="02040503050406030204" pitchFamily="18" charset="0"/>
                      </a:rPr>
                      <m:t>𝜀</m:t>
                    </m:r>
                    <m:r>
                      <a:rPr lang="en-US" i="1" baseline="-25000">
                        <a:latin typeface="Cambria Math" panose="02040503050406030204" pitchFamily="18" charset="0"/>
                        <a:ea typeface="Cambria Math" panose="02040503050406030204" pitchFamily="18" charset="0"/>
                      </a:rPr>
                      <m:t>∅</m:t>
                    </m:r>
                  </m:oMath>
                </a14:m>
                <a:endParaRPr lang="en-US" baseline="-25000" dirty="0" smtClean="0"/>
              </a:p>
              <a:p>
                <a:pPr marL="0" indent="0">
                  <a:buNone/>
                </a:pPr>
                <a:r>
                  <a:rPr lang="en-US" dirty="0"/>
                  <a:t>	</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7366" y="293298"/>
                <a:ext cx="9342487" cy="5955101"/>
              </a:xfrm>
              <a:blipFill rotWithShape="0">
                <a:blip r:embed="rId2"/>
                <a:stretch>
                  <a:fillRect l="-457" t="-819"/>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Sanghavi: Apr 27, 2016</a:t>
            </a:r>
            <a:endParaRPr lang="en-US"/>
          </a:p>
        </p:txBody>
      </p:sp>
      <p:sp>
        <p:nvSpPr>
          <p:cNvPr id="4" name="Slide Number Placeholder 3"/>
          <p:cNvSpPr>
            <a:spLocks noGrp="1"/>
          </p:cNvSpPr>
          <p:nvPr>
            <p:ph type="sldNum" sz="quarter" idx="12"/>
          </p:nvPr>
        </p:nvSpPr>
        <p:spPr/>
        <p:txBody>
          <a:bodyPr/>
          <a:lstStyle/>
          <a:p>
            <a:fld id="{58460158-4FF3-46E5-A68A-5D3CF0A86439}" type="slidenum">
              <a:rPr lang="en-US" smtClean="0"/>
              <a:t>25</a:t>
            </a:fld>
            <a:endParaRPr lang="en-US"/>
          </a:p>
        </p:txBody>
      </p:sp>
    </p:spTree>
    <p:extLst>
      <p:ext uri="{BB962C8B-B14F-4D97-AF65-F5344CB8AC3E}">
        <p14:creationId xmlns:p14="http://schemas.microsoft.com/office/powerpoint/2010/main" val="3267211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Sources</a:t>
            </a:r>
            <a:endParaRPr lang="en-US" dirty="0"/>
          </a:p>
        </p:txBody>
      </p:sp>
      <p:sp>
        <p:nvSpPr>
          <p:cNvPr id="3" name="Content Placeholder 2"/>
          <p:cNvSpPr>
            <a:spLocks noGrp="1"/>
          </p:cNvSpPr>
          <p:nvPr>
            <p:ph idx="1"/>
          </p:nvPr>
        </p:nvSpPr>
        <p:spPr>
          <a:xfrm>
            <a:off x="1095556" y="1423358"/>
            <a:ext cx="8954298" cy="4825042"/>
          </a:xfrm>
        </p:spPr>
        <p:txBody>
          <a:bodyPr/>
          <a:lstStyle/>
          <a:p>
            <a:pPr>
              <a:buFont typeface="Arial" panose="020B0604020202020204" pitchFamily="34" charset="0"/>
              <a:buChar char="•"/>
            </a:pPr>
            <a:r>
              <a:rPr lang="en-US" dirty="0" smtClean="0"/>
              <a:t>Satellite clock : 2 meters</a:t>
            </a:r>
          </a:p>
          <a:p>
            <a:pPr>
              <a:buFont typeface="Arial" panose="020B0604020202020204" pitchFamily="34" charset="0"/>
              <a:buChar char="•"/>
            </a:pPr>
            <a:r>
              <a:rPr lang="en-US" dirty="0" smtClean="0"/>
              <a:t>Upper atmosphere(Ionosphere) : 2 – 10 meters</a:t>
            </a:r>
          </a:p>
          <a:p>
            <a:pPr>
              <a:buFont typeface="Arial" panose="020B0604020202020204" pitchFamily="34" charset="0"/>
              <a:buChar char="•"/>
            </a:pPr>
            <a:r>
              <a:rPr lang="en-US" dirty="0" smtClean="0"/>
              <a:t>Receiver clock : 1 meters</a:t>
            </a:r>
          </a:p>
          <a:p>
            <a:pPr>
              <a:buFont typeface="Arial" panose="020B0604020202020204" pitchFamily="34" charset="0"/>
              <a:buChar char="•"/>
            </a:pPr>
            <a:r>
              <a:rPr lang="en-US" dirty="0" smtClean="0"/>
              <a:t>Satellite Orbit : 2 meters</a:t>
            </a:r>
          </a:p>
          <a:p>
            <a:pPr>
              <a:buFont typeface="Arial" panose="020B0604020202020204" pitchFamily="34" charset="0"/>
              <a:buChar char="•"/>
            </a:pPr>
            <a:r>
              <a:rPr lang="en-US" dirty="0" smtClean="0"/>
              <a:t>Lower atmosphere(Troposphere) : 2 – 2.5 meters</a:t>
            </a:r>
          </a:p>
          <a:p>
            <a:pPr>
              <a:buFont typeface="Arial" panose="020B0604020202020204" pitchFamily="34" charset="0"/>
              <a:buChar char="•"/>
            </a:pPr>
            <a:r>
              <a:rPr lang="en-US" dirty="0" smtClean="0"/>
              <a:t>Multipath : Code (0.5 -  1 m), Carrier (0.5 – 1 cm)</a:t>
            </a:r>
          </a:p>
          <a:p>
            <a:pPr>
              <a:buFont typeface="Arial" panose="020B0604020202020204" pitchFamily="34" charset="0"/>
              <a:buChar char="•"/>
            </a:pPr>
            <a:r>
              <a:rPr lang="en-US" dirty="0" smtClean="0"/>
              <a:t>Receiver Noise : 0.25 - 0.5 meters</a:t>
            </a:r>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26</a:t>
            </a:fld>
            <a:endParaRPr lang="en-US"/>
          </a:p>
        </p:txBody>
      </p:sp>
    </p:spTree>
    <p:extLst>
      <p:ext uri="{BB962C8B-B14F-4D97-AF65-F5344CB8AC3E}">
        <p14:creationId xmlns:p14="http://schemas.microsoft.com/office/powerpoint/2010/main" val="3489161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GPS and Relative Positioning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0846" y="1853248"/>
            <a:ext cx="4931885" cy="111530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199" y="3051071"/>
            <a:ext cx="2763177" cy="9044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9909" y="4095450"/>
            <a:ext cx="3608716" cy="94660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0847" y="5153297"/>
            <a:ext cx="4931885" cy="1329014"/>
          </a:xfrm>
          <a:prstGeom prst="rect">
            <a:avLst/>
          </a:prstGeom>
        </p:spPr>
      </p:pic>
      <p:sp>
        <p:nvSpPr>
          <p:cNvPr id="3" name="Footer Placeholder 2"/>
          <p:cNvSpPr>
            <a:spLocks noGrp="1"/>
          </p:cNvSpPr>
          <p:nvPr>
            <p:ph type="ftr" sz="quarter" idx="11"/>
          </p:nvPr>
        </p:nvSpPr>
        <p:spPr/>
        <p:txBody>
          <a:bodyPr/>
          <a:lstStyle/>
          <a:p>
            <a:r>
              <a:rPr lang="en-US" smtClean="0"/>
              <a:t>Sanghavi: Apr 27, 2016</a:t>
            </a:r>
            <a:endParaRPr lang="en-US"/>
          </a:p>
        </p:txBody>
      </p:sp>
      <p:sp>
        <p:nvSpPr>
          <p:cNvPr id="8" name="Slide Number Placeholder 7"/>
          <p:cNvSpPr>
            <a:spLocks noGrp="1"/>
          </p:cNvSpPr>
          <p:nvPr>
            <p:ph type="sldNum" sz="quarter" idx="12"/>
          </p:nvPr>
        </p:nvSpPr>
        <p:spPr/>
        <p:txBody>
          <a:bodyPr/>
          <a:lstStyle/>
          <a:p>
            <a:fld id="{58460158-4FF3-46E5-A68A-5D3CF0A86439}" type="slidenum">
              <a:rPr lang="en-US" smtClean="0"/>
              <a:t>27</a:t>
            </a:fld>
            <a:endParaRPr lang="en-US"/>
          </a:p>
        </p:txBody>
      </p:sp>
    </p:spTree>
    <p:extLst>
      <p:ext uri="{BB962C8B-B14F-4D97-AF65-F5344CB8AC3E}">
        <p14:creationId xmlns:p14="http://schemas.microsoft.com/office/powerpoint/2010/main" val="1397496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Agriculture</a:t>
            </a:r>
          </a:p>
          <a:p>
            <a:pPr>
              <a:buFont typeface="Arial" panose="020B0604020202020204" pitchFamily="34" charset="0"/>
              <a:buChar char="•"/>
            </a:pPr>
            <a:r>
              <a:rPr lang="en-US" dirty="0" smtClean="0"/>
              <a:t>Aviation</a:t>
            </a:r>
          </a:p>
          <a:p>
            <a:pPr>
              <a:buFont typeface="Arial" panose="020B0604020202020204" pitchFamily="34" charset="0"/>
              <a:buChar char="•"/>
            </a:pPr>
            <a:r>
              <a:rPr lang="en-US" dirty="0" smtClean="0"/>
              <a:t>Environment</a:t>
            </a:r>
          </a:p>
          <a:p>
            <a:pPr>
              <a:buFont typeface="Arial" panose="020B0604020202020204" pitchFamily="34" charset="0"/>
              <a:buChar char="•"/>
            </a:pPr>
            <a:r>
              <a:rPr lang="en-US" dirty="0" smtClean="0"/>
              <a:t>Marine</a:t>
            </a:r>
          </a:p>
          <a:p>
            <a:pPr>
              <a:buFont typeface="Arial" panose="020B0604020202020204" pitchFamily="34" charset="0"/>
              <a:buChar char="•"/>
            </a:pPr>
            <a:r>
              <a:rPr lang="en-US" dirty="0" smtClean="0"/>
              <a:t>Public Safety &amp; Disaster</a:t>
            </a:r>
          </a:p>
          <a:p>
            <a:pPr>
              <a:buFont typeface="Arial" panose="020B0604020202020204" pitchFamily="34" charset="0"/>
              <a:buChar char="•"/>
            </a:pPr>
            <a:r>
              <a:rPr lang="en-US" dirty="0" smtClean="0"/>
              <a:t>Recreation</a:t>
            </a:r>
          </a:p>
          <a:p>
            <a:pPr>
              <a:buFont typeface="Arial" panose="020B0604020202020204" pitchFamily="34" charset="0"/>
              <a:buChar char="•"/>
            </a:pPr>
            <a:r>
              <a:rPr lang="en-US" dirty="0" smtClean="0"/>
              <a:t>Roads &amp; Highways</a:t>
            </a:r>
          </a:p>
          <a:p>
            <a:pPr>
              <a:buFont typeface="Arial" panose="020B0604020202020204" pitchFamily="34" charset="0"/>
              <a:buChar char="•"/>
            </a:pPr>
            <a:r>
              <a:rPr lang="en-US" dirty="0" smtClean="0"/>
              <a:t>Space</a:t>
            </a:r>
          </a:p>
          <a:p>
            <a:pPr>
              <a:buFont typeface="Arial" panose="020B0604020202020204" pitchFamily="34" charset="0"/>
              <a:buChar char="•"/>
            </a:pPr>
            <a:r>
              <a:rPr lang="en-US" dirty="0" smtClean="0"/>
              <a:t>Surveying &amp; Mapping</a:t>
            </a:r>
          </a:p>
          <a:p>
            <a:pPr>
              <a:buFont typeface="Arial" panose="020B0604020202020204" pitchFamily="34" charset="0"/>
              <a:buChar char="•"/>
            </a:pPr>
            <a:r>
              <a:rPr lang="en-US" dirty="0" smtClean="0"/>
              <a:t>Timing</a:t>
            </a:r>
            <a:endParaRPr lang="en-US" dirty="0"/>
          </a:p>
        </p:txBody>
      </p:sp>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28</a:t>
            </a:fld>
            <a:endParaRPr lang="en-US"/>
          </a:p>
        </p:txBody>
      </p:sp>
    </p:spTree>
    <p:extLst>
      <p:ext uri="{BB962C8B-B14F-4D97-AF65-F5344CB8AC3E}">
        <p14:creationId xmlns:p14="http://schemas.microsoft.com/office/powerpoint/2010/main" val="1490318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464" y="828136"/>
            <a:ext cx="9506389" cy="5420263"/>
          </a:xfrm>
        </p:spPr>
        <p:txBody>
          <a:bodyPr>
            <a:normAutofit/>
          </a:bodyPr>
          <a:lstStyle/>
          <a:p>
            <a:pPr marL="0" indent="0" algn="ctr">
              <a:buNone/>
            </a:pPr>
            <a:endParaRPr lang="en-US" sz="4000" dirty="0" smtClean="0"/>
          </a:p>
          <a:p>
            <a:pPr marL="0" indent="0" algn="ctr">
              <a:buNone/>
            </a:pPr>
            <a:endParaRPr lang="en-US" sz="4000" dirty="0"/>
          </a:p>
          <a:p>
            <a:pPr marL="0" indent="0" algn="ctr">
              <a:buNone/>
            </a:pPr>
            <a:endParaRPr lang="en-US" sz="4000" dirty="0" smtClean="0"/>
          </a:p>
          <a:p>
            <a:pPr marL="0" indent="0" algn="ctr">
              <a:buNone/>
            </a:pPr>
            <a:r>
              <a:rPr lang="en-US" sz="4000" dirty="0" smtClean="0"/>
              <a:t>QUESTIONS ?</a:t>
            </a:r>
            <a:endParaRPr lang="en-US" sz="4000" dirty="0"/>
          </a:p>
        </p:txBody>
      </p:sp>
      <p:sp>
        <p:nvSpPr>
          <p:cNvPr id="2" name="Footer Placeholder 1"/>
          <p:cNvSpPr>
            <a:spLocks noGrp="1"/>
          </p:cNvSpPr>
          <p:nvPr>
            <p:ph type="ftr" sz="quarter" idx="11"/>
          </p:nvPr>
        </p:nvSpPr>
        <p:spPr/>
        <p:txBody>
          <a:bodyPr/>
          <a:lstStyle/>
          <a:p>
            <a:r>
              <a:rPr lang="en-US" smtClean="0"/>
              <a:t>Sanghavi: Apr 27, 2016</a:t>
            </a:r>
            <a:endParaRPr lang="en-US"/>
          </a:p>
        </p:txBody>
      </p:sp>
      <p:sp>
        <p:nvSpPr>
          <p:cNvPr id="4" name="Slide Number Placeholder 3"/>
          <p:cNvSpPr>
            <a:spLocks noGrp="1"/>
          </p:cNvSpPr>
          <p:nvPr>
            <p:ph type="sldNum" sz="quarter" idx="12"/>
          </p:nvPr>
        </p:nvSpPr>
        <p:spPr/>
        <p:txBody>
          <a:bodyPr/>
          <a:lstStyle/>
          <a:p>
            <a:fld id="{58460158-4FF3-46E5-A68A-5D3CF0A86439}" type="slidenum">
              <a:rPr lang="en-US" smtClean="0"/>
              <a:t>29</a:t>
            </a:fld>
            <a:endParaRPr lang="en-US"/>
          </a:p>
        </p:txBody>
      </p:sp>
    </p:spTree>
    <p:extLst>
      <p:ext uri="{BB962C8B-B14F-4D97-AF65-F5344CB8AC3E}">
        <p14:creationId xmlns:p14="http://schemas.microsoft.com/office/powerpoint/2010/main" val="425535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499217" cy="1400530"/>
          </a:xfrm>
        </p:spPr>
        <p:txBody>
          <a:bodyPr/>
          <a:lstStyle/>
          <a:p>
            <a:r>
              <a:rPr lang="en-US" dirty="0" smtClean="0"/>
              <a:t>Introduction: Brief History of Navigation</a:t>
            </a:r>
            <a:endParaRPr lang="en-US" dirty="0"/>
          </a:p>
        </p:txBody>
      </p:sp>
      <p:sp>
        <p:nvSpPr>
          <p:cNvPr id="3" name="Content Placeholder 2"/>
          <p:cNvSpPr>
            <a:spLocks noGrp="1"/>
          </p:cNvSpPr>
          <p:nvPr>
            <p:ph idx="1"/>
          </p:nvPr>
        </p:nvSpPr>
        <p:spPr>
          <a:xfrm>
            <a:off x="838200" y="1690688"/>
            <a:ext cx="10515600" cy="4351338"/>
          </a:xfrm>
        </p:spPr>
        <p:txBody>
          <a:bodyPr/>
          <a:lstStyle/>
          <a:p>
            <a:pPr marL="0" indent="0">
              <a:buNone/>
            </a:pPr>
            <a:endParaRPr lang="en-US" dirty="0" smtClean="0"/>
          </a:p>
          <a:p>
            <a:pPr marL="0" indent="0">
              <a:buNone/>
            </a:pPr>
            <a:r>
              <a:rPr lang="en-US" dirty="0" smtClean="0"/>
              <a:t>Three important factors that were important for realization of Navigation System</a:t>
            </a:r>
          </a:p>
          <a:p>
            <a:pPr marL="0" indent="0">
              <a:buNone/>
            </a:pPr>
            <a:endParaRPr lang="en-US" dirty="0"/>
          </a:p>
          <a:p>
            <a:pPr>
              <a:buFont typeface="Arial" panose="020B0604020202020204" pitchFamily="34" charset="0"/>
              <a:buChar char="•"/>
            </a:pPr>
            <a:r>
              <a:rPr lang="en-US" dirty="0" smtClean="0"/>
              <a:t>  Geodesy – study of shape &amp; size of Earth</a:t>
            </a:r>
          </a:p>
          <a:p>
            <a:pPr>
              <a:buFont typeface="Arial" panose="020B0604020202020204" pitchFamily="34" charset="0"/>
              <a:buChar char="•"/>
            </a:pPr>
            <a:r>
              <a:rPr lang="en-US" dirty="0" smtClean="0"/>
              <a:t>  Timekeeping – art &amp; science of measuring time</a:t>
            </a:r>
          </a:p>
          <a:p>
            <a:pPr>
              <a:buFont typeface="Arial" panose="020B0604020202020204" pitchFamily="34" charset="0"/>
              <a:buChar char="•"/>
            </a:pPr>
            <a:r>
              <a:rPr lang="en-US" dirty="0" smtClean="0"/>
              <a:t>  Astronomy – astronautics, science &amp; technology of space flights</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3</a:t>
            </a:fld>
            <a:endParaRPr lang="en-US"/>
          </a:p>
        </p:txBody>
      </p:sp>
    </p:spTree>
    <p:extLst>
      <p:ext uri="{BB962C8B-B14F-4D97-AF65-F5344CB8AC3E}">
        <p14:creationId xmlns:p14="http://schemas.microsoft.com/office/powerpoint/2010/main" val="2826076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02258" y="1319842"/>
            <a:ext cx="9247596" cy="4928557"/>
          </a:xfrm>
        </p:spPr>
        <p:txBody>
          <a:bodyPr/>
          <a:lstStyle/>
          <a:p>
            <a:pPr>
              <a:buFont typeface="Arial" panose="020B0604020202020204" pitchFamily="34" charset="0"/>
              <a:buChar char="•"/>
            </a:pPr>
            <a:r>
              <a:rPr lang="en-US" dirty="0" smtClean="0"/>
              <a:t>Global Positioning System by </a:t>
            </a:r>
            <a:r>
              <a:rPr lang="en-US" dirty="0" err="1" smtClean="0"/>
              <a:t>Pratap</a:t>
            </a:r>
            <a:r>
              <a:rPr lang="en-US" dirty="0" smtClean="0"/>
              <a:t> </a:t>
            </a:r>
            <a:r>
              <a:rPr lang="en-US" dirty="0" err="1" smtClean="0"/>
              <a:t>Misra</a:t>
            </a:r>
            <a:r>
              <a:rPr lang="en-US" dirty="0" smtClean="0"/>
              <a:t> and Per </a:t>
            </a:r>
            <a:r>
              <a:rPr lang="en-US" dirty="0" err="1" smtClean="0"/>
              <a:t>Enge</a:t>
            </a:r>
            <a:endParaRPr lang="en-US" dirty="0" smtClean="0"/>
          </a:p>
          <a:p>
            <a:pPr>
              <a:buFont typeface="Arial" panose="020B0604020202020204" pitchFamily="34" charset="0"/>
              <a:buChar char="•"/>
            </a:pPr>
            <a:r>
              <a:rPr lang="en-US" dirty="0" smtClean="0"/>
              <a:t>IS – GPS – 200D, GPS Interface Specification</a:t>
            </a:r>
          </a:p>
          <a:p>
            <a:pPr>
              <a:buFont typeface="Arial" panose="020B0604020202020204" pitchFamily="34" charset="0"/>
              <a:buChar char="•"/>
            </a:pPr>
            <a:r>
              <a:rPr lang="en-US" dirty="0" smtClean="0"/>
              <a:t>Getting, Ivan A (1993) The Global Positioning System, IEEE Spectrum, vol. 30, no. 12, pp 36-47</a:t>
            </a:r>
          </a:p>
          <a:p>
            <a:pPr>
              <a:buFont typeface="Arial" panose="020B0604020202020204" pitchFamily="34" charset="0"/>
              <a:buChar char="•"/>
            </a:pPr>
            <a:r>
              <a:rPr lang="en-US" dirty="0" smtClean="0"/>
              <a:t>Avila Rodriguez, J., M. </a:t>
            </a:r>
            <a:r>
              <a:rPr lang="en-US" dirty="0" err="1" smtClean="0"/>
              <a:t>Irsigler</a:t>
            </a:r>
            <a:r>
              <a:rPr lang="en-US" dirty="0" smtClean="0"/>
              <a:t>, G. Hein and T. Pany (2004), Combined  GALILEO/ GPS frequency and signal performance analysis</a:t>
            </a:r>
          </a:p>
          <a:p>
            <a:pPr>
              <a:buFont typeface="Arial" panose="020B0604020202020204" pitchFamily="34" charset="0"/>
              <a:buChar char="•"/>
            </a:pPr>
            <a:r>
              <a:rPr lang="en-US" dirty="0" smtClean="0"/>
              <a:t>SPS (2001), GPS Standard Positioning Service Signal Specification, U.S. Department of Defense</a:t>
            </a:r>
          </a:p>
          <a:p>
            <a:pPr>
              <a:buFont typeface="Arial" panose="020B0604020202020204" pitchFamily="34" charset="0"/>
              <a:buChar char="•"/>
            </a:pPr>
            <a:r>
              <a:rPr lang="en-US" dirty="0"/>
              <a:t> http://www.navcen.uscg.gov/?</a:t>
            </a:r>
            <a:r>
              <a:rPr lang="en-US" dirty="0" smtClean="0"/>
              <a:t>pageName=gpsEphemerisInfo</a:t>
            </a:r>
          </a:p>
          <a:p>
            <a:pPr>
              <a:buFont typeface="Arial" panose="020B0604020202020204" pitchFamily="34" charset="0"/>
              <a:buChar char="•"/>
            </a:pPr>
            <a:r>
              <a:rPr lang="en-US" dirty="0"/>
              <a:t>http://</a:t>
            </a:r>
            <a:r>
              <a:rPr lang="en-US" dirty="0" smtClean="0"/>
              <a:t>cddis.nasa.gov/Data_and_Derived_Products/GNSS/broadcast_ephemeris_data.html</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30</a:t>
            </a:fld>
            <a:endParaRPr lang="en-US"/>
          </a:p>
        </p:txBody>
      </p:sp>
    </p:spTree>
    <p:extLst>
      <p:ext uri="{BB962C8B-B14F-4D97-AF65-F5344CB8AC3E}">
        <p14:creationId xmlns:p14="http://schemas.microsoft.com/office/powerpoint/2010/main" val="226340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Navigation System</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Dead Reckoning: Calculate distance using speed, time and direction</a:t>
            </a:r>
          </a:p>
          <a:p>
            <a:pPr>
              <a:buFont typeface="Arial" panose="020B0604020202020204" pitchFamily="34" charset="0"/>
              <a:buChar char="•"/>
            </a:pPr>
            <a:r>
              <a:rPr lang="en-US" dirty="0" smtClean="0"/>
              <a:t>Guidance System: Lighthouse, Radio-beacons, ILS, MLS and Heat Sensors</a:t>
            </a:r>
          </a:p>
          <a:p>
            <a:pPr>
              <a:buFont typeface="Arial" panose="020B0604020202020204" pitchFamily="34" charset="0"/>
              <a:buChar char="•"/>
            </a:pPr>
            <a:r>
              <a:rPr lang="en-US" dirty="0" smtClean="0"/>
              <a:t>Position Finding Systems: Determine position of user in well defined Coordinate frame such as GPS</a:t>
            </a:r>
          </a:p>
        </p:txBody>
      </p:sp>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4</a:t>
            </a:fld>
            <a:endParaRPr lang="en-US"/>
          </a:p>
        </p:txBody>
      </p:sp>
    </p:spTree>
    <p:extLst>
      <p:ext uri="{BB962C8B-B14F-4D97-AF65-F5344CB8AC3E}">
        <p14:creationId xmlns:p14="http://schemas.microsoft.com/office/powerpoint/2010/main" val="70573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Radio-Navigation</a:t>
            </a:r>
            <a:endParaRPr lang="en-US" dirty="0"/>
          </a:p>
        </p:txBody>
      </p:sp>
      <p:sp>
        <p:nvSpPr>
          <p:cNvPr id="3" name="Content Placeholder 2"/>
          <p:cNvSpPr>
            <a:spLocks noGrp="1"/>
          </p:cNvSpPr>
          <p:nvPr>
            <p:ph idx="1"/>
          </p:nvPr>
        </p:nvSpPr>
        <p:spPr>
          <a:xfrm>
            <a:off x="923026" y="2052918"/>
            <a:ext cx="9126828" cy="4195481"/>
          </a:xfrm>
        </p:spPr>
        <p:txBody>
          <a:bodyPr/>
          <a:lstStyle/>
          <a:p>
            <a:pPr marL="0" indent="0">
              <a:buNone/>
            </a:pPr>
            <a:r>
              <a:rPr lang="en-US" sz="2400" dirty="0" smtClean="0"/>
              <a:t>Methods of Radio-Navigations</a:t>
            </a:r>
          </a:p>
          <a:p>
            <a:pPr marL="0" indent="0">
              <a:buNone/>
            </a:pPr>
            <a:endParaRPr lang="en-US" dirty="0" smtClean="0"/>
          </a:p>
          <a:p>
            <a:pPr>
              <a:buFont typeface="Arial" panose="020B0604020202020204" pitchFamily="34" charset="0"/>
              <a:buChar char="•"/>
            </a:pPr>
            <a:r>
              <a:rPr lang="en-US" dirty="0" smtClean="0"/>
              <a:t> Trilateration</a:t>
            </a:r>
          </a:p>
          <a:p>
            <a:pPr>
              <a:buFont typeface="Arial" panose="020B0604020202020204" pitchFamily="34" charset="0"/>
              <a:buChar char="•"/>
            </a:pPr>
            <a:r>
              <a:rPr lang="en-US" dirty="0" smtClean="0"/>
              <a:t> Hyperbolic Positioning</a:t>
            </a:r>
          </a:p>
          <a:p>
            <a:pPr>
              <a:buFont typeface="Arial" panose="020B0604020202020204" pitchFamily="34" charset="0"/>
              <a:buChar char="•"/>
            </a:pPr>
            <a:r>
              <a:rPr lang="en-US" dirty="0" smtClean="0"/>
              <a:t> Doppler Positioning</a:t>
            </a:r>
            <a:endParaRPr lang="en-US" dirty="0"/>
          </a:p>
        </p:txBody>
      </p:sp>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5</a:t>
            </a:fld>
            <a:endParaRPr lang="en-US"/>
          </a:p>
        </p:txBody>
      </p:sp>
    </p:spTree>
    <p:extLst>
      <p:ext uri="{BB962C8B-B14F-4D97-AF65-F5344CB8AC3E}">
        <p14:creationId xmlns:p14="http://schemas.microsoft.com/office/powerpoint/2010/main" val="361247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Trilateration</a:t>
            </a:r>
            <a:endParaRPr lang="en-US" dirty="0"/>
          </a:p>
        </p:txBody>
      </p:sp>
      <p:sp>
        <p:nvSpPr>
          <p:cNvPr id="3" name="Content Placeholder 2"/>
          <p:cNvSpPr>
            <a:spLocks noGrp="1"/>
          </p:cNvSpPr>
          <p:nvPr>
            <p:ph idx="1"/>
          </p:nvPr>
        </p:nvSpPr>
        <p:spPr>
          <a:xfrm>
            <a:off x="838199" y="1825624"/>
            <a:ext cx="11167533" cy="4829175"/>
          </a:xfrm>
        </p:spPr>
        <p:txBody>
          <a:bodyPr/>
          <a:lstStyle/>
          <a:p>
            <a:pPr marL="0" indent="0">
              <a:buNone/>
            </a:pPr>
            <a:r>
              <a:rPr lang="en-US" dirty="0" smtClean="0"/>
              <a:t>Estimation of position based on measurement of distances is referred to as Trilateration. And radio-navigation system based on this idea is known as Time of Arrival System(TOA). GPS is TOA System.</a:t>
            </a:r>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740" y="3013435"/>
            <a:ext cx="4951562" cy="3713671"/>
          </a:xfrm>
          <a:prstGeom prst="rect">
            <a:avLst/>
          </a:prstGeom>
        </p:spPr>
      </p:pic>
      <p:sp>
        <p:nvSpPr>
          <p:cNvPr id="5" name="TextBox 4"/>
          <p:cNvSpPr txBox="1"/>
          <p:nvPr/>
        </p:nvSpPr>
        <p:spPr>
          <a:xfrm>
            <a:off x="4321834" y="4055545"/>
            <a:ext cx="301686" cy="369332"/>
          </a:xfrm>
          <a:prstGeom prst="rect">
            <a:avLst/>
          </a:prstGeom>
          <a:noFill/>
        </p:spPr>
        <p:txBody>
          <a:bodyPr wrap="none" rtlCol="0">
            <a:spAutoFit/>
          </a:bodyPr>
          <a:lstStyle/>
          <a:p>
            <a:r>
              <a:rPr lang="en-US" dirty="0" smtClean="0"/>
              <a:t>1</a:t>
            </a:r>
            <a:endParaRPr lang="en-US" dirty="0"/>
          </a:p>
        </p:txBody>
      </p:sp>
      <p:sp>
        <p:nvSpPr>
          <p:cNvPr id="6" name="TextBox 5"/>
          <p:cNvSpPr txBox="1"/>
          <p:nvPr/>
        </p:nvSpPr>
        <p:spPr>
          <a:xfrm>
            <a:off x="4550314" y="5736566"/>
            <a:ext cx="301686" cy="369332"/>
          </a:xfrm>
          <a:prstGeom prst="rect">
            <a:avLst/>
          </a:prstGeom>
          <a:noFill/>
        </p:spPr>
        <p:txBody>
          <a:bodyPr wrap="none" rtlCol="0">
            <a:spAutoFit/>
          </a:bodyPr>
          <a:lstStyle/>
          <a:p>
            <a:r>
              <a:rPr lang="en-US" dirty="0" smtClean="0"/>
              <a:t>2</a:t>
            </a:r>
            <a:endParaRPr lang="en-US" dirty="0"/>
          </a:p>
        </p:txBody>
      </p:sp>
      <p:sp>
        <p:nvSpPr>
          <p:cNvPr id="7" name="TextBox 6"/>
          <p:cNvSpPr txBox="1"/>
          <p:nvPr/>
        </p:nvSpPr>
        <p:spPr>
          <a:xfrm>
            <a:off x="6421965" y="4248363"/>
            <a:ext cx="301686" cy="369332"/>
          </a:xfrm>
          <a:prstGeom prst="rect">
            <a:avLst/>
          </a:prstGeom>
          <a:noFill/>
        </p:spPr>
        <p:txBody>
          <a:bodyPr wrap="none" rtlCol="0">
            <a:spAutoFit/>
          </a:bodyPr>
          <a:lstStyle/>
          <a:p>
            <a:r>
              <a:rPr lang="en-US" dirty="0" smtClean="0"/>
              <a:t>3</a:t>
            </a:r>
            <a:endParaRPr lang="en-US" dirty="0"/>
          </a:p>
        </p:txBody>
      </p:sp>
      <p:sp>
        <p:nvSpPr>
          <p:cNvPr id="8" name="TextBox 7"/>
          <p:cNvSpPr txBox="1"/>
          <p:nvPr/>
        </p:nvSpPr>
        <p:spPr>
          <a:xfrm>
            <a:off x="3901418" y="4500938"/>
            <a:ext cx="303288" cy="369332"/>
          </a:xfrm>
          <a:prstGeom prst="rect">
            <a:avLst/>
          </a:prstGeom>
          <a:noFill/>
        </p:spPr>
        <p:txBody>
          <a:bodyPr wrap="none" rtlCol="0">
            <a:spAutoFit/>
          </a:bodyPr>
          <a:lstStyle/>
          <a:p>
            <a:r>
              <a:rPr lang="en-US" dirty="0" smtClean="0"/>
              <a:t>P</a:t>
            </a:r>
            <a:endParaRPr lang="en-US" dirty="0"/>
          </a:p>
        </p:txBody>
      </p:sp>
      <p:sp>
        <p:nvSpPr>
          <p:cNvPr id="9" name="TextBox 8"/>
          <p:cNvSpPr txBox="1"/>
          <p:nvPr/>
        </p:nvSpPr>
        <p:spPr>
          <a:xfrm>
            <a:off x="5220344" y="4500938"/>
            <a:ext cx="366382" cy="369332"/>
          </a:xfrm>
          <a:prstGeom prst="rect">
            <a:avLst/>
          </a:prstGeom>
          <a:noFill/>
        </p:spPr>
        <p:txBody>
          <a:bodyPr wrap="none" rtlCol="0">
            <a:spAutoFit/>
          </a:bodyPr>
          <a:lstStyle/>
          <a:p>
            <a:r>
              <a:rPr lang="en-US" dirty="0" smtClean="0"/>
              <a:t>P’</a:t>
            </a:r>
            <a:endParaRPr lang="en-US" dirty="0"/>
          </a:p>
        </p:txBody>
      </p:sp>
      <p:sp>
        <p:nvSpPr>
          <p:cNvPr id="12" name="TextBox 11"/>
          <p:cNvSpPr txBox="1"/>
          <p:nvPr/>
        </p:nvSpPr>
        <p:spPr>
          <a:xfrm>
            <a:off x="4701157" y="3933645"/>
            <a:ext cx="381836" cy="369332"/>
          </a:xfrm>
          <a:prstGeom prst="rect">
            <a:avLst/>
          </a:prstGeom>
          <a:noFill/>
        </p:spPr>
        <p:txBody>
          <a:bodyPr wrap="none" rtlCol="0">
            <a:spAutoFit/>
          </a:bodyPr>
          <a:lstStyle/>
          <a:p>
            <a:r>
              <a:rPr lang="en-US" dirty="0" smtClean="0"/>
              <a:t>r1</a:t>
            </a:r>
            <a:endParaRPr lang="en-US" dirty="0"/>
          </a:p>
        </p:txBody>
      </p:sp>
      <p:sp>
        <p:nvSpPr>
          <p:cNvPr id="13" name="TextBox 12"/>
          <p:cNvSpPr txBox="1"/>
          <p:nvPr/>
        </p:nvSpPr>
        <p:spPr>
          <a:xfrm>
            <a:off x="4919317" y="5421148"/>
            <a:ext cx="381836" cy="369332"/>
          </a:xfrm>
          <a:prstGeom prst="rect">
            <a:avLst/>
          </a:prstGeom>
          <a:noFill/>
        </p:spPr>
        <p:txBody>
          <a:bodyPr wrap="none" rtlCol="0">
            <a:spAutoFit/>
          </a:bodyPr>
          <a:lstStyle/>
          <a:p>
            <a:r>
              <a:rPr lang="en-US" dirty="0" smtClean="0"/>
              <a:t>r2</a:t>
            </a:r>
            <a:endParaRPr lang="en-US" dirty="0"/>
          </a:p>
        </p:txBody>
      </p:sp>
      <p:sp>
        <p:nvSpPr>
          <p:cNvPr id="14" name="TextBox 13"/>
          <p:cNvSpPr txBox="1"/>
          <p:nvPr/>
        </p:nvSpPr>
        <p:spPr>
          <a:xfrm>
            <a:off x="6040129" y="4855580"/>
            <a:ext cx="381836" cy="369332"/>
          </a:xfrm>
          <a:prstGeom prst="rect">
            <a:avLst/>
          </a:prstGeom>
          <a:noFill/>
        </p:spPr>
        <p:txBody>
          <a:bodyPr wrap="none" rtlCol="0">
            <a:spAutoFit/>
          </a:bodyPr>
          <a:lstStyle/>
          <a:p>
            <a:r>
              <a:rPr lang="en-US" dirty="0" smtClean="0"/>
              <a:t>r3</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8436019" y="4424878"/>
                <a:ext cx="2937508" cy="335413"/>
              </a:xfrm>
              <a:prstGeom prst="rect">
                <a:avLst/>
              </a:prstGeom>
              <a:noFill/>
            </p:spPr>
            <p:txBody>
              <a:bodyPr wrap="square" lIns="0" tIns="0" rIns="0" bIns="0" rtlCol="0">
                <a:spAutoFit/>
              </a:bodyPr>
              <a:lstStyle/>
              <a:p>
                <a14:m>
                  <m:oMath xmlns:m="http://schemas.openxmlformats.org/officeDocument/2006/math">
                    <m:rad>
                      <m:radPr>
                        <m:degHide m:val="on"/>
                        <m:ctrlPr>
                          <a:rPr lang="en-US"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baseline="-25000"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𝑥</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baseline="-25000"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𝑦</m:t>
                                </m:r>
                              </m:e>
                            </m:d>
                          </m:e>
                          <m:sup>
                            <m:r>
                              <a:rPr lang="en-US" b="0" i="1" smtClean="0">
                                <a:latin typeface="Cambria Math" panose="02040503050406030204" pitchFamily="18" charset="0"/>
                              </a:rPr>
                              <m:t>2</m:t>
                            </m:r>
                          </m:sup>
                        </m:sSup>
                      </m:e>
                    </m:rad>
                  </m:oMath>
                </a14:m>
                <a:r>
                  <a:rPr lang="en-US" dirty="0" smtClean="0"/>
                  <a:t>  = </a:t>
                </a:r>
                <a:r>
                  <a:rPr lang="en-US" dirty="0" err="1" smtClean="0"/>
                  <a:t>r</a:t>
                </a:r>
                <a:r>
                  <a:rPr lang="en-US" baseline="-25000" dirty="0" err="1" smtClean="0"/>
                  <a:t>k</a:t>
                </a:r>
                <a:endParaRPr lang="en-US" baseline="-25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436019" y="4424878"/>
                <a:ext cx="2937508" cy="335413"/>
              </a:xfrm>
              <a:prstGeom prst="rect">
                <a:avLst/>
              </a:prstGeom>
              <a:blipFill rotWithShape="0">
                <a:blip r:embed="rId3"/>
                <a:stretch>
                  <a:fillRect t="-10909" b="-36364"/>
                </a:stretch>
              </a:blipFill>
            </p:spPr>
            <p:txBody>
              <a:bodyPr/>
              <a:lstStyle/>
              <a:p>
                <a:r>
                  <a:rPr lang="en-US">
                    <a:noFill/>
                  </a:rPr>
                  <a:t> </a:t>
                </a:r>
              </a:p>
            </p:txBody>
          </p:sp>
        </mc:Fallback>
      </mc:AlternateContent>
      <p:sp>
        <p:nvSpPr>
          <p:cNvPr id="10" name="Footer Placeholder 9"/>
          <p:cNvSpPr>
            <a:spLocks noGrp="1"/>
          </p:cNvSpPr>
          <p:nvPr>
            <p:ph type="ftr" sz="quarter" idx="11"/>
          </p:nvPr>
        </p:nvSpPr>
        <p:spPr/>
        <p:txBody>
          <a:bodyPr/>
          <a:lstStyle/>
          <a:p>
            <a:r>
              <a:rPr lang="en-US" smtClean="0"/>
              <a:t>Sanghavi: Apr 27, 2016</a:t>
            </a:r>
            <a:endParaRPr lang="en-US"/>
          </a:p>
        </p:txBody>
      </p:sp>
      <p:sp>
        <p:nvSpPr>
          <p:cNvPr id="11" name="Slide Number Placeholder 10"/>
          <p:cNvSpPr>
            <a:spLocks noGrp="1"/>
          </p:cNvSpPr>
          <p:nvPr>
            <p:ph type="sldNum" sz="quarter" idx="12"/>
          </p:nvPr>
        </p:nvSpPr>
        <p:spPr/>
        <p:txBody>
          <a:bodyPr/>
          <a:lstStyle/>
          <a:p>
            <a:fld id="{58460158-4FF3-46E5-A68A-5D3CF0A86439}" type="slidenum">
              <a:rPr lang="en-US" smtClean="0"/>
              <a:t>6</a:t>
            </a:fld>
            <a:endParaRPr lang="en-US"/>
          </a:p>
        </p:txBody>
      </p:sp>
    </p:spTree>
    <p:extLst>
      <p:ext uri="{BB962C8B-B14F-4D97-AF65-F5344CB8AC3E}">
        <p14:creationId xmlns:p14="http://schemas.microsoft.com/office/powerpoint/2010/main" val="138930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Navigation Systems: Terrestrial Systems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t>Loran: </a:t>
            </a:r>
            <a:r>
              <a:rPr lang="en-US" dirty="0" smtClean="0"/>
              <a:t>Long range radio and navigation. It consists of master and secondary transmitters typically separated by 1000 km. There are total of 29 station forming 13 chains which cover US Coastal water and Bearing Sea.</a:t>
            </a:r>
          </a:p>
          <a:p>
            <a:pPr marL="0" indent="0">
              <a:buNone/>
            </a:pPr>
            <a:endParaRPr lang="en-US" dirty="0" smtClean="0"/>
          </a:p>
          <a:p>
            <a:pPr>
              <a:buFont typeface="Arial" panose="020B0604020202020204" pitchFamily="34" charset="0"/>
              <a:buChar char="•"/>
            </a:pPr>
            <a:r>
              <a:rPr lang="en-US" sz="2400" dirty="0" smtClean="0"/>
              <a:t>OMEGA: </a:t>
            </a:r>
            <a:r>
              <a:rPr lang="en-US" dirty="0" smtClean="0"/>
              <a:t>First worldwide continuously available radio-navigation system. System became operational in 1970s and decommissioned in 1997.</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7</a:t>
            </a:fld>
            <a:endParaRPr lang="en-US"/>
          </a:p>
        </p:txBody>
      </p:sp>
    </p:spTree>
    <p:extLst>
      <p:ext uri="{BB962C8B-B14F-4D97-AF65-F5344CB8AC3E}">
        <p14:creationId xmlns:p14="http://schemas.microsoft.com/office/powerpoint/2010/main" val="302354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Navigation Systems: Satellite Navigation 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5556" y="2052918"/>
                <a:ext cx="8954298" cy="4195481"/>
              </a:xfrm>
            </p:spPr>
            <p:txBody>
              <a:bodyPr>
                <a:normAutofit fontScale="85000" lnSpcReduction="10000"/>
              </a:bodyPr>
              <a:lstStyle/>
              <a:p>
                <a:pPr>
                  <a:buFont typeface="Arial" panose="020B0604020202020204" pitchFamily="34" charset="0"/>
                  <a:buChar char="•"/>
                </a:pPr>
                <a:r>
                  <a:rPr lang="en-US" sz="2400" dirty="0" smtClean="0"/>
                  <a:t>TRANSIT: Navy Navigation Satellite System</a:t>
                </a:r>
              </a:p>
              <a:p>
                <a:pPr marL="0" indent="0">
                  <a:buNone/>
                </a:pPr>
                <a:r>
                  <a:rPr lang="en-US" sz="2400" dirty="0" smtClean="0"/>
                  <a:t>     Concept developed in 1958, experimental satellites launched  </a:t>
                </a:r>
                <a:br>
                  <a:rPr lang="en-US" sz="2400" dirty="0" smtClean="0"/>
                </a:br>
                <a:r>
                  <a:rPr lang="en-US" sz="2400" dirty="0" smtClean="0"/>
                  <a:t>     in 1961- 62, became operational in 1964. 11 Satellites in total (low- </a:t>
                </a:r>
                <a:br>
                  <a:rPr lang="en-US" sz="2400" dirty="0" smtClean="0"/>
                </a:br>
                <a:r>
                  <a:rPr lang="en-US" sz="2400" dirty="0" smtClean="0"/>
                  <a:t>     altitude 1100 km)</a:t>
                </a:r>
              </a:p>
              <a:p>
                <a:pPr marL="0" indent="0">
                  <a:buNone/>
                </a:pPr>
                <a:r>
                  <a:rPr lang="en-US" sz="2400" dirty="0" smtClean="0"/>
                  <a:t>     Continuously records Doppler shift of the received signal and </a:t>
                </a:r>
                <a:br>
                  <a:rPr lang="en-US" sz="2400" dirty="0" smtClean="0"/>
                </a:br>
                <a:r>
                  <a:rPr lang="en-US" sz="2400" dirty="0" smtClean="0"/>
                  <a:t>     Navigation message for over 10-20 minutes of satellite pass.</a:t>
                </a:r>
              </a:p>
              <a:p>
                <a:pPr marL="0" indent="0">
                  <a:buNone/>
                </a:pPr>
                <a:r>
                  <a:rPr lang="en-US" sz="2400" dirty="0" smtClean="0"/>
                  <a:t>   </a:t>
                </a:r>
              </a:p>
              <a:p>
                <a:pPr marL="0" indent="0">
                  <a:buNone/>
                </a:pPr>
                <a:r>
                  <a:rPr lang="en-US" sz="2400" dirty="0"/>
                  <a:t> </a:t>
                </a:r>
                <a:r>
                  <a:rPr lang="en-US" sz="2400" dirty="0" smtClean="0"/>
                  <a:t>    Doppler Count = </a:t>
                </a:r>
                <a14:m>
                  <m:oMath xmlns:m="http://schemas.openxmlformats.org/officeDocument/2006/math">
                    <m:nary>
                      <m:naryPr>
                        <m:limLoc m:val="undOvr"/>
                        <m:ctrlPr>
                          <a:rPr lang="en-US" sz="2400" i="1" smtClean="0">
                            <a:latin typeface="Cambria Math" panose="02040503050406030204" pitchFamily="18" charset="0"/>
                          </a:rPr>
                        </m:ctrlPr>
                      </m:naryPr>
                      <m:sub>
                        <m:r>
                          <m:rPr>
                            <m:brk m:alnAt="24"/>
                          </m:rPr>
                          <a:rPr lang="en-US" sz="2400" b="0" i="1" smtClean="0">
                            <a:latin typeface="Cambria Math" panose="02040503050406030204" pitchFamily="18" charset="0"/>
                          </a:rPr>
                          <m:t>𝑡</m:t>
                        </m:r>
                        <m:r>
                          <a:rPr lang="en-US" sz="2400" b="0" i="1" baseline="-25000" smtClean="0">
                            <a:latin typeface="Cambria Math" panose="02040503050406030204" pitchFamily="18" charset="0"/>
                          </a:rPr>
                          <m:t>𝑖</m:t>
                        </m:r>
                        <m:r>
                          <a:rPr lang="en-US" sz="2400" b="0" i="1" baseline="-25000" smtClean="0">
                            <a:latin typeface="Cambria Math" panose="02040503050406030204" pitchFamily="18" charset="0"/>
                          </a:rPr>
                          <m:t>−1</m:t>
                        </m:r>
                      </m:sub>
                      <m:sup>
                        <m:r>
                          <a:rPr lang="en-US" sz="2400" b="0" i="1" smtClean="0">
                            <a:latin typeface="Cambria Math" panose="02040503050406030204" pitchFamily="18" charset="0"/>
                          </a:rPr>
                          <m:t>𝑡</m:t>
                        </m:r>
                        <m:r>
                          <a:rPr lang="en-US" sz="2400" b="0" i="1" baseline="-25000" smtClean="0">
                            <a:latin typeface="Cambria Math" panose="02040503050406030204" pitchFamily="18" charset="0"/>
                          </a:rPr>
                          <m:t>𝑖</m:t>
                        </m:r>
                      </m:sup>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𝑓</m:t>
                            </m:r>
                            <m:r>
                              <a:rPr lang="en-US" sz="2400" b="0" i="1" baseline="-25000" smtClean="0">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𝑓𝑅</m:t>
                            </m:r>
                          </m:e>
                        </m:d>
                        <m:r>
                          <a:rPr lang="en-US" sz="2400" b="0" i="1" smtClean="0">
                            <a:latin typeface="Cambria Math" panose="02040503050406030204" pitchFamily="18" charset="0"/>
                          </a:rPr>
                          <m:t>𝑑𝑡</m:t>
                        </m:r>
                      </m:e>
                    </m:nary>
                  </m:oMath>
                </a14:m>
                <a:r>
                  <a:rPr lang="en-US" sz="2400" dirty="0" smtClean="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5556" y="2052918"/>
                <a:ext cx="8954298" cy="4195481"/>
              </a:xfrm>
              <a:blipFill rotWithShape="0">
                <a:blip r:embed="rId2"/>
                <a:stretch>
                  <a:fillRect l="-272" t="-159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8</a:t>
            </a:fld>
            <a:endParaRPr lang="en-US"/>
          </a:p>
        </p:txBody>
      </p:sp>
    </p:spTree>
    <p:extLst>
      <p:ext uri="{BB962C8B-B14F-4D97-AF65-F5344CB8AC3E}">
        <p14:creationId xmlns:p14="http://schemas.microsoft.com/office/powerpoint/2010/main" val="297290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Active &amp; Passive</a:t>
            </a:r>
          </a:p>
          <a:p>
            <a:pPr>
              <a:buFont typeface="Arial" panose="020B0604020202020204" pitchFamily="34" charset="0"/>
              <a:buChar char="•"/>
            </a:pPr>
            <a:r>
              <a:rPr lang="en-US" dirty="0" smtClean="0"/>
              <a:t>Positioning Method: Doppler, Hyperbolic or Trilateration</a:t>
            </a:r>
          </a:p>
          <a:p>
            <a:pPr>
              <a:buFont typeface="Arial" panose="020B0604020202020204" pitchFamily="34" charset="0"/>
              <a:buChar char="•"/>
            </a:pPr>
            <a:r>
              <a:rPr lang="en-US" dirty="0" smtClean="0"/>
              <a:t>Pulsed versus Continuous Wave</a:t>
            </a:r>
          </a:p>
          <a:p>
            <a:pPr>
              <a:buFont typeface="Arial" panose="020B0604020202020204" pitchFamily="34" charset="0"/>
              <a:buChar char="•"/>
            </a:pPr>
            <a:r>
              <a:rPr lang="en-US" dirty="0" smtClean="0"/>
              <a:t>Carrier Frequency: L- Band (1Ghz-2Ghz)</a:t>
            </a:r>
          </a:p>
          <a:p>
            <a:pPr>
              <a:buFont typeface="Arial" panose="020B0604020202020204" pitchFamily="34" charset="0"/>
              <a:buChar char="•"/>
            </a:pPr>
            <a:r>
              <a:rPr lang="en-US" dirty="0" smtClean="0"/>
              <a:t>Satellite Constellation and Orbits</a:t>
            </a:r>
            <a:br>
              <a:rPr lang="en-US" dirty="0" smtClean="0"/>
            </a:br>
            <a:r>
              <a:rPr lang="en-US" dirty="0" smtClean="0"/>
              <a:t>LEO, MEO or GEO</a:t>
            </a:r>
            <a:endParaRPr lang="en-US" dirty="0"/>
          </a:p>
        </p:txBody>
      </p:sp>
      <p:sp>
        <p:nvSpPr>
          <p:cNvPr id="4" name="Footer Placeholder 3"/>
          <p:cNvSpPr>
            <a:spLocks noGrp="1"/>
          </p:cNvSpPr>
          <p:nvPr>
            <p:ph type="ftr" sz="quarter" idx="11"/>
          </p:nvPr>
        </p:nvSpPr>
        <p:spPr/>
        <p:txBody>
          <a:bodyPr/>
          <a:lstStyle/>
          <a:p>
            <a:r>
              <a:rPr lang="en-US" smtClean="0"/>
              <a:t>Sanghavi: Apr 27, 2016</a:t>
            </a:r>
            <a:endParaRPr lang="en-US"/>
          </a:p>
        </p:txBody>
      </p:sp>
      <p:sp>
        <p:nvSpPr>
          <p:cNvPr id="5" name="Slide Number Placeholder 4"/>
          <p:cNvSpPr>
            <a:spLocks noGrp="1"/>
          </p:cNvSpPr>
          <p:nvPr>
            <p:ph type="sldNum" sz="quarter" idx="12"/>
          </p:nvPr>
        </p:nvSpPr>
        <p:spPr/>
        <p:txBody>
          <a:bodyPr/>
          <a:lstStyle/>
          <a:p>
            <a:fld id="{58460158-4FF3-46E5-A68A-5D3CF0A86439}" type="slidenum">
              <a:rPr lang="en-US" smtClean="0"/>
              <a:t>9</a:t>
            </a:fld>
            <a:endParaRPr lang="en-US"/>
          </a:p>
        </p:txBody>
      </p:sp>
    </p:spTree>
    <p:extLst>
      <p:ext uri="{BB962C8B-B14F-4D97-AF65-F5344CB8AC3E}">
        <p14:creationId xmlns:p14="http://schemas.microsoft.com/office/powerpoint/2010/main" val="3118907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858</TotalTime>
  <Words>1254</Words>
  <Application>Microsoft Office PowerPoint</Application>
  <PresentationFormat>Widescreen</PresentationFormat>
  <Paragraphs>289</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Cambria Math</vt:lpstr>
      <vt:lpstr>Century Gothic</vt:lpstr>
      <vt:lpstr>Wingdings 3</vt:lpstr>
      <vt:lpstr>Ion</vt:lpstr>
      <vt:lpstr>GPS Navigation</vt:lpstr>
      <vt:lpstr>CONTENTS/OVERVIEW</vt:lpstr>
      <vt:lpstr>Introduction: Brief History of Navigation</vt:lpstr>
      <vt:lpstr>Classification of Navigation System</vt:lpstr>
      <vt:lpstr>Radio-Navigation</vt:lpstr>
      <vt:lpstr>Trilateration</vt:lpstr>
      <vt:lpstr>Radio Navigation Systems: Terrestrial Systems</vt:lpstr>
      <vt:lpstr>Radio Navigation Systems: Satellite Navigation Systems</vt:lpstr>
      <vt:lpstr>GPS</vt:lpstr>
      <vt:lpstr>Principle of Satellite Navigation</vt:lpstr>
      <vt:lpstr>Performance Summary of Radio Navigation Systems</vt:lpstr>
      <vt:lpstr>Objectives, Policies and Status</vt:lpstr>
      <vt:lpstr>SYSTEM ARCHITECTURE</vt:lpstr>
      <vt:lpstr>PowerPoint Presentation</vt:lpstr>
      <vt:lpstr>Elements of GPS Control Segment</vt:lpstr>
      <vt:lpstr>Signals</vt:lpstr>
      <vt:lpstr>Signal Structure</vt:lpstr>
      <vt:lpstr>Ranging Code </vt:lpstr>
      <vt:lpstr>Navigation Data</vt:lpstr>
      <vt:lpstr>PowerPoint Presentation</vt:lpstr>
      <vt:lpstr>GPS Receivers</vt:lpstr>
      <vt:lpstr>Signal Acquisition and Tracking</vt:lpstr>
      <vt:lpstr>Estimation of Position, Velocity and Time</vt:lpstr>
      <vt:lpstr>GPS Measurements Models</vt:lpstr>
      <vt:lpstr>PowerPoint Presentation</vt:lpstr>
      <vt:lpstr>Error Sources</vt:lpstr>
      <vt:lpstr>Differential GPS and Relative Positioning </vt:lpstr>
      <vt:lpstr>Applications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 Navigation</dc:title>
  <dc:creator>sourabh sanghavi</dc:creator>
  <cp:lastModifiedBy>Vishwani Agrawal</cp:lastModifiedBy>
  <cp:revision>54</cp:revision>
  <dcterms:created xsi:type="dcterms:W3CDTF">2016-04-27T05:12:50Z</dcterms:created>
  <dcterms:modified xsi:type="dcterms:W3CDTF">2016-04-27T22:51:19Z</dcterms:modified>
</cp:coreProperties>
</file>